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307" r:id="rId2"/>
    <p:sldId id="308" r:id="rId3"/>
    <p:sldId id="309" r:id="rId4"/>
    <p:sldId id="257" r:id="rId5"/>
    <p:sldId id="258" r:id="rId6"/>
    <p:sldId id="259" r:id="rId7"/>
    <p:sldId id="262" r:id="rId8"/>
    <p:sldId id="279" r:id="rId9"/>
    <p:sldId id="298" r:id="rId10"/>
    <p:sldId id="325" r:id="rId11"/>
    <p:sldId id="326" r:id="rId12"/>
    <p:sldId id="260" r:id="rId13"/>
    <p:sldId id="263" r:id="rId14"/>
    <p:sldId id="264" r:id="rId15"/>
    <p:sldId id="288" r:id="rId16"/>
    <p:sldId id="265" r:id="rId17"/>
    <p:sldId id="267" r:id="rId18"/>
    <p:sldId id="268" r:id="rId19"/>
    <p:sldId id="327" r:id="rId20"/>
    <p:sldId id="283" r:id="rId21"/>
    <p:sldId id="287" r:id="rId22"/>
    <p:sldId id="289" r:id="rId23"/>
    <p:sldId id="284" r:id="rId24"/>
    <p:sldId id="285" r:id="rId25"/>
    <p:sldId id="273" r:id="rId26"/>
    <p:sldId id="291" r:id="rId27"/>
    <p:sldId id="290" r:id="rId28"/>
  </p:sldIdLst>
  <p:sldSz cx="9144000" cy="6858000" type="screen4x3"/>
  <p:notesSz cx="7099300" cy="10234613"/>
  <p:defaultTextStyle>
    <a:defPPr>
      <a:defRPr lang="de-DE"/>
    </a:defPPr>
    <a:lvl1pPr algn="l" rtl="0" eaLnBrk="0" fontAlgn="base" hangingPunct="0">
      <a:spcBef>
        <a:spcPct val="0"/>
      </a:spcBef>
      <a:spcAft>
        <a:spcPct val="0"/>
      </a:spcAft>
      <a:defRPr sz="1400" b="1" i="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400" b="1" i="1"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400" b="1" i="1"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400" b="1" i="1"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400" b="1" i="1" kern="1200">
        <a:solidFill>
          <a:schemeClr val="tx1"/>
        </a:solidFill>
        <a:latin typeface="Arial" panose="020B0604020202020204" pitchFamily="34" charset="0"/>
        <a:ea typeface="+mn-ea"/>
        <a:cs typeface="+mn-cs"/>
      </a:defRPr>
    </a:lvl5pPr>
    <a:lvl6pPr marL="2286000" algn="l" defTabSz="914400" rtl="0" eaLnBrk="1" latinLnBrk="0" hangingPunct="1">
      <a:defRPr sz="1400" b="1" i="1" kern="1200">
        <a:solidFill>
          <a:schemeClr val="tx1"/>
        </a:solidFill>
        <a:latin typeface="Arial" panose="020B0604020202020204" pitchFamily="34" charset="0"/>
        <a:ea typeface="+mn-ea"/>
        <a:cs typeface="+mn-cs"/>
      </a:defRPr>
    </a:lvl6pPr>
    <a:lvl7pPr marL="2743200" algn="l" defTabSz="914400" rtl="0" eaLnBrk="1" latinLnBrk="0" hangingPunct="1">
      <a:defRPr sz="1400" b="1" i="1" kern="1200">
        <a:solidFill>
          <a:schemeClr val="tx1"/>
        </a:solidFill>
        <a:latin typeface="Arial" panose="020B0604020202020204" pitchFamily="34" charset="0"/>
        <a:ea typeface="+mn-ea"/>
        <a:cs typeface="+mn-cs"/>
      </a:defRPr>
    </a:lvl7pPr>
    <a:lvl8pPr marL="3200400" algn="l" defTabSz="914400" rtl="0" eaLnBrk="1" latinLnBrk="0" hangingPunct="1">
      <a:defRPr sz="1400" b="1" i="1" kern="1200">
        <a:solidFill>
          <a:schemeClr val="tx1"/>
        </a:solidFill>
        <a:latin typeface="Arial" panose="020B0604020202020204" pitchFamily="34" charset="0"/>
        <a:ea typeface="+mn-ea"/>
        <a:cs typeface="+mn-cs"/>
      </a:defRPr>
    </a:lvl8pPr>
    <a:lvl9pPr marL="3657600" algn="l" defTabSz="914400" rtl="0" eaLnBrk="1" latinLnBrk="0" hangingPunct="1">
      <a:defRPr sz="1400" b="1" i="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4">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0000FF"/>
    <a:srgbClr val="CCCC00"/>
    <a:srgbClr val="CC9900"/>
    <a:srgbClr val="FFCC00"/>
    <a:srgbClr val="FF00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3" d="100"/>
          <a:sy n="113" d="100"/>
        </p:scale>
        <p:origin x="106" y="8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862"/>
    </p:cViewPr>
  </p:sorterViewPr>
  <p:notesViewPr>
    <p:cSldViewPr>
      <p:cViewPr>
        <p:scale>
          <a:sx n="90" d="100"/>
          <a:sy n="90" d="100"/>
        </p:scale>
        <p:origin x="-1219" y="2069"/>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26FDCA0D-B8A8-EB71-DD34-0281A478AAC0}"/>
              </a:ext>
            </a:extLst>
          </p:cNvPr>
          <p:cNvSpPr>
            <a:spLocks noGrp="1" noChangeArrowheads="1"/>
          </p:cNvSpPr>
          <p:nvPr>
            <p:ph type="hdr" sz="quarter"/>
          </p:nvPr>
        </p:nvSpPr>
        <p:spPr bwMode="auto">
          <a:xfrm>
            <a:off x="0" y="0"/>
            <a:ext cx="3076575" cy="511175"/>
          </a:xfrm>
          <a:prstGeom prst="rect">
            <a:avLst/>
          </a:prstGeom>
          <a:noFill/>
          <a:ln>
            <a:noFill/>
          </a:ln>
          <a:effectLst/>
        </p:spPr>
        <p:txBody>
          <a:bodyPr vert="horz" wrap="square" lIns="94755" tIns="47377" rIns="94755" bIns="47377" numCol="1" anchor="t" anchorCtr="0" compatLnSpc="1">
            <a:prstTxWarp prst="textNoShape">
              <a:avLst/>
            </a:prstTxWarp>
          </a:bodyPr>
          <a:lstStyle>
            <a:lvl1pPr defTabSz="948117" eaLnBrk="1" hangingPunct="1">
              <a:defRPr sz="1200" b="0" i="0">
                <a:latin typeface="Arial" charset="0"/>
              </a:defRPr>
            </a:lvl1pPr>
          </a:lstStyle>
          <a:p>
            <a:pPr>
              <a:defRPr/>
            </a:pPr>
            <a:r>
              <a:rPr lang="de-DE"/>
              <a:t>A. Grundlagen</a:t>
            </a:r>
          </a:p>
        </p:txBody>
      </p:sp>
      <p:sp>
        <p:nvSpPr>
          <p:cNvPr id="9219" name="Rectangle 3">
            <a:extLst>
              <a:ext uri="{FF2B5EF4-FFF2-40B4-BE49-F238E27FC236}">
                <a16:creationId xmlns:a16="http://schemas.microsoft.com/office/drawing/2014/main" id="{2269F801-F486-E872-30A9-B7C55C2FBE4E}"/>
              </a:ext>
            </a:extLst>
          </p:cNvPr>
          <p:cNvSpPr>
            <a:spLocks noGrp="1" noChangeArrowheads="1"/>
          </p:cNvSpPr>
          <p:nvPr>
            <p:ph type="dt" sz="quarter" idx="1"/>
          </p:nvPr>
        </p:nvSpPr>
        <p:spPr bwMode="auto">
          <a:xfrm>
            <a:off x="4021138" y="0"/>
            <a:ext cx="3076575" cy="511175"/>
          </a:xfrm>
          <a:prstGeom prst="rect">
            <a:avLst/>
          </a:prstGeom>
          <a:noFill/>
          <a:ln>
            <a:noFill/>
          </a:ln>
          <a:effectLst/>
        </p:spPr>
        <p:txBody>
          <a:bodyPr vert="horz" wrap="square" lIns="94755" tIns="47377" rIns="94755" bIns="47377" numCol="1" anchor="t" anchorCtr="0" compatLnSpc="1">
            <a:prstTxWarp prst="textNoShape">
              <a:avLst/>
            </a:prstTxWarp>
          </a:bodyPr>
          <a:lstStyle>
            <a:lvl1pPr algn="r" defTabSz="948117" eaLnBrk="1" hangingPunct="1">
              <a:defRPr sz="1200" b="0" i="0">
                <a:latin typeface="Arial" charset="0"/>
              </a:defRPr>
            </a:lvl1pPr>
          </a:lstStyle>
          <a:p>
            <a:pPr>
              <a:defRPr/>
            </a:pPr>
            <a:endParaRPr lang="de-DE"/>
          </a:p>
        </p:txBody>
      </p:sp>
      <p:sp>
        <p:nvSpPr>
          <p:cNvPr id="9220" name="Rectangle 4">
            <a:extLst>
              <a:ext uri="{FF2B5EF4-FFF2-40B4-BE49-F238E27FC236}">
                <a16:creationId xmlns:a16="http://schemas.microsoft.com/office/drawing/2014/main" id="{88804255-A101-0346-9300-8D9599F50643}"/>
              </a:ext>
            </a:extLst>
          </p:cNvPr>
          <p:cNvSpPr>
            <a:spLocks noGrp="1" noChangeArrowheads="1"/>
          </p:cNvSpPr>
          <p:nvPr>
            <p:ph type="ftr" sz="quarter" idx="2"/>
          </p:nvPr>
        </p:nvSpPr>
        <p:spPr bwMode="auto">
          <a:xfrm>
            <a:off x="0" y="9721850"/>
            <a:ext cx="3076575" cy="511175"/>
          </a:xfrm>
          <a:prstGeom prst="rect">
            <a:avLst/>
          </a:prstGeom>
          <a:noFill/>
          <a:ln>
            <a:noFill/>
          </a:ln>
          <a:effectLst/>
        </p:spPr>
        <p:txBody>
          <a:bodyPr vert="horz" wrap="square" lIns="94755" tIns="47377" rIns="94755" bIns="47377" numCol="1" anchor="b" anchorCtr="0" compatLnSpc="1">
            <a:prstTxWarp prst="textNoShape">
              <a:avLst/>
            </a:prstTxWarp>
          </a:bodyPr>
          <a:lstStyle>
            <a:lvl1pPr defTabSz="948117" eaLnBrk="1" hangingPunct="1">
              <a:defRPr sz="1200" b="0" i="0">
                <a:latin typeface="Arial" charset="0"/>
              </a:defRPr>
            </a:lvl1pPr>
          </a:lstStyle>
          <a:p>
            <a:pPr>
              <a:defRPr/>
            </a:pPr>
            <a:r>
              <a:rPr lang="de-DE"/>
              <a:t>Januar 2013        Kurs III-NRO</a:t>
            </a:r>
          </a:p>
        </p:txBody>
      </p:sp>
      <p:sp>
        <p:nvSpPr>
          <p:cNvPr id="9221" name="Rectangle 5">
            <a:extLst>
              <a:ext uri="{FF2B5EF4-FFF2-40B4-BE49-F238E27FC236}">
                <a16:creationId xmlns:a16="http://schemas.microsoft.com/office/drawing/2014/main" id="{CD2EA48F-9909-692C-10E8-5A59705782D3}"/>
              </a:ext>
            </a:extLst>
          </p:cNvPr>
          <p:cNvSpPr>
            <a:spLocks noGrp="1" noChangeArrowheads="1"/>
          </p:cNvSpPr>
          <p:nvPr>
            <p:ph type="sldNum" sz="quarter" idx="3"/>
          </p:nvPr>
        </p:nvSpPr>
        <p:spPr bwMode="auto">
          <a:xfrm>
            <a:off x="4021138" y="9721850"/>
            <a:ext cx="3076575" cy="511175"/>
          </a:xfrm>
          <a:prstGeom prst="rect">
            <a:avLst/>
          </a:prstGeom>
          <a:noFill/>
          <a:ln>
            <a:noFill/>
          </a:ln>
          <a:effectLst/>
        </p:spPr>
        <p:txBody>
          <a:bodyPr vert="horz" wrap="square" lIns="94755" tIns="47377" rIns="94755" bIns="47377" numCol="1" anchor="b" anchorCtr="0" compatLnSpc="1">
            <a:prstTxWarp prst="textNoShape">
              <a:avLst/>
            </a:prstTxWarp>
          </a:bodyPr>
          <a:lstStyle>
            <a:lvl1pPr algn="r" defTabSz="947738" eaLnBrk="1" hangingPunct="1">
              <a:defRPr sz="1200" b="0" i="0" smtClean="0"/>
            </a:lvl1pPr>
          </a:lstStyle>
          <a:p>
            <a:pPr>
              <a:defRPr/>
            </a:pPr>
            <a:fld id="{BCF0C612-9D1C-4D18-9E22-60232E8D99F9}" type="slidenum">
              <a:rPr lang="de-DE" altLang="de-DE"/>
              <a:pPr>
                <a:defRPr/>
              </a:pPr>
              <a:t>‹Nr.›</a:t>
            </a:fld>
            <a:endParaRPr lang="de-DE" altLang="de-DE"/>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D47B22E9-86CE-9BFD-A214-6028586ADBAB}"/>
              </a:ext>
            </a:extLst>
          </p:cNvPr>
          <p:cNvSpPr>
            <a:spLocks noGrp="1" noChangeArrowheads="1"/>
          </p:cNvSpPr>
          <p:nvPr>
            <p:ph type="hdr" sz="quarter"/>
          </p:nvPr>
        </p:nvSpPr>
        <p:spPr bwMode="auto">
          <a:xfrm>
            <a:off x="0" y="0"/>
            <a:ext cx="3076575" cy="522288"/>
          </a:xfrm>
          <a:prstGeom prst="rect">
            <a:avLst/>
          </a:prstGeom>
          <a:noFill/>
          <a:ln>
            <a:noFill/>
          </a:ln>
          <a:effectLst/>
        </p:spPr>
        <p:txBody>
          <a:bodyPr vert="horz" wrap="square" lIns="94755" tIns="47377" rIns="94755" bIns="47377" numCol="1" anchor="t" anchorCtr="0" compatLnSpc="1">
            <a:prstTxWarp prst="textNoShape">
              <a:avLst/>
            </a:prstTxWarp>
          </a:bodyPr>
          <a:lstStyle>
            <a:lvl1pPr defTabSz="948117" eaLnBrk="1" hangingPunct="1">
              <a:defRPr sz="1200" i="0">
                <a:latin typeface="Arial" charset="0"/>
              </a:defRPr>
            </a:lvl1pPr>
          </a:lstStyle>
          <a:p>
            <a:pPr>
              <a:defRPr/>
            </a:pPr>
            <a:endParaRPr lang="de-CH"/>
          </a:p>
        </p:txBody>
      </p:sp>
      <p:sp>
        <p:nvSpPr>
          <p:cNvPr id="7171" name="Rectangle 3">
            <a:extLst>
              <a:ext uri="{FF2B5EF4-FFF2-40B4-BE49-F238E27FC236}">
                <a16:creationId xmlns:a16="http://schemas.microsoft.com/office/drawing/2014/main" id="{5F16B140-34D3-23DF-94FE-9B749A295614}"/>
              </a:ext>
            </a:extLst>
          </p:cNvPr>
          <p:cNvSpPr>
            <a:spLocks noGrp="1" noChangeArrowheads="1"/>
          </p:cNvSpPr>
          <p:nvPr>
            <p:ph type="dt" idx="1"/>
          </p:nvPr>
        </p:nvSpPr>
        <p:spPr bwMode="auto">
          <a:xfrm>
            <a:off x="4021138" y="0"/>
            <a:ext cx="3076575" cy="511175"/>
          </a:xfrm>
          <a:prstGeom prst="rect">
            <a:avLst/>
          </a:prstGeom>
          <a:noFill/>
          <a:ln>
            <a:noFill/>
          </a:ln>
          <a:effectLst/>
        </p:spPr>
        <p:txBody>
          <a:bodyPr vert="horz" wrap="square" lIns="94755" tIns="47377" rIns="94755" bIns="47377" numCol="1" anchor="t" anchorCtr="0" compatLnSpc="1">
            <a:prstTxWarp prst="textNoShape">
              <a:avLst/>
            </a:prstTxWarp>
          </a:bodyPr>
          <a:lstStyle>
            <a:lvl1pPr algn="r" defTabSz="948117" eaLnBrk="1" hangingPunct="1">
              <a:defRPr sz="1200" b="0" i="0">
                <a:latin typeface="Arial" charset="0"/>
              </a:defRPr>
            </a:lvl1pPr>
          </a:lstStyle>
          <a:p>
            <a:pPr>
              <a:defRPr/>
            </a:pPr>
            <a:endParaRPr lang="de-DE"/>
          </a:p>
        </p:txBody>
      </p:sp>
      <p:sp>
        <p:nvSpPr>
          <p:cNvPr id="13316" name="Rectangle 4">
            <a:extLst>
              <a:ext uri="{FF2B5EF4-FFF2-40B4-BE49-F238E27FC236}">
                <a16:creationId xmlns:a16="http://schemas.microsoft.com/office/drawing/2014/main" id="{D9E05E58-E95D-7D97-2DD8-DE5EBBB6C8B5}"/>
              </a:ext>
            </a:extLst>
          </p:cNvPr>
          <p:cNvSpPr>
            <a:spLocks noRot="1" noChangeArrowheads="1" noTextEdit="1"/>
          </p:cNvSpPr>
          <p:nvPr>
            <p:ph type="sldImg" idx="2"/>
          </p:nvPr>
        </p:nvSpPr>
        <p:spPr bwMode="auto">
          <a:xfrm>
            <a:off x="992188" y="768350"/>
            <a:ext cx="5114925"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a:extLst>
              <a:ext uri="{FF2B5EF4-FFF2-40B4-BE49-F238E27FC236}">
                <a16:creationId xmlns:a16="http://schemas.microsoft.com/office/drawing/2014/main" id="{94383E12-0D19-3473-3EAC-D7C65FE3A695}"/>
              </a:ext>
            </a:extLst>
          </p:cNvPr>
          <p:cNvSpPr>
            <a:spLocks noGrp="1" noChangeArrowheads="1"/>
          </p:cNvSpPr>
          <p:nvPr>
            <p:ph type="body" sz="quarter" idx="3"/>
          </p:nvPr>
        </p:nvSpPr>
        <p:spPr bwMode="auto">
          <a:xfrm>
            <a:off x="709613" y="4860925"/>
            <a:ext cx="5680075" cy="4605338"/>
          </a:xfrm>
          <a:prstGeom prst="rect">
            <a:avLst/>
          </a:prstGeom>
          <a:noFill/>
          <a:ln>
            <a:noFill/>
          </a:ln>
          <a:effectLst/>
        </p:spPr>
        <p:txBody>
          <a:bodyPr vert="horz" wrap="square" lIns="94755" tIns="47377" rIns="94755" bIns="47377" numCol="1" anchor="t" anchorCtr="0" compatLnSpc="1">
            <a:prstTxWarp prst="textNoShape">
              <a:avLst/>
            </a:prstTxWarp>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7174" name="Rectangle 6">
            <a:extLst>
              <a:ext uri="{FF2B5EF4-FFF2-40B4-BE49-F238E27FC236}">
                <a16:creationId xmlns:a16="http://schemas.microsoft.com/office/drawing/2014/main" id="{FE7D0492-4075-C05F-4341-A8A4C6C4AEA3}"/>
              </a:ext>
            </a:extLst>
          </p:cNvPr>
          <p:cNvSpPr>
            <a:spLocks noGrp="1" noChangeArrowheads="1"/>
          </p:cNvSpPr>
          <p:nvPr>
            <p:ph type="ftr" sz="quarter" idx="4"/>
          </p:nvPr>
        </p:nvSpPr>
        <p:spPr bwMode="auto">
          <a:xfrm>
            <a:off x="0" y="9721850"/>
            <a:ext cx="5786438" cy="511175"/>
          </a:xfrm>
          <a:prstGeom prst="rect">
            <a:avLst/>
          </a:prstGeom>
          <a:noFill/>
          <a:ln>
            <a:noFill/>
          </a:ln>
          <a:effectLst/>
        </p:spPr>
        <p:txBody>
          <a:bodyPr vert="horz" wrap="square" lIns="94755" tIns="47377" rIns="94755" bIns="47377" numCol="1" anchor="b" anchorCtr="0" compatLnSpc="1">
            <a:prstTxWarp prst="textNoShape">
              <a:avLst/>
            </a:prstTxWarp>
          </a:bodyPr>
          <a:lstStyle>
            <a:lvl1pPr defTabSz="948117" eaLnBrk="1" hangingPunct="1">
              <a:defRPr sz="1000" b="0" i="0">
                <a:latin typeface="Arial" charset="0"/>
              </a:defRPr>
            </a:lvl1pPr>
          </a:lstStyle>
          <a:p>
            <a:pPr>
              <a:defRPr/>
            </a:pPr>
            <a:endParaRPr lang="de-CH"/>
          </a:p>
        </p:txBody>
      </p:sp>
      <p:sp>
        <p:nvSpPr>
          <p:cNvPr id="7175" name="Rectangle 7">
            <a:extLst>
              <a:ext uri="{FF2B5EF4-FFF2-40B4-BE49-F238E27FC236}">
                <a16:creationId xmlns:a16="http://schemas.microsoft.com/office/drawing/2014/main" id="{E9749A1B-783D-C357-71B6-66FAC886526F}"/>
              </a:ext>
            </a:extLst>
          </p:cNvPr>
          <p:cNvSpPr>
            <a:spLocks noGrp="1" noChangeArrowheads="1"/>
          </p:cNvSpPr>
          <p:nvPr>
            <p:ph type="sldNum" sz="quarter" idx="5"/>
          </p:nvPr>
        </p:nvSpPr>
        <p:spPr bwMode="auto">
          <a:xfrm>
            <a:off x="4021138" y="9721850"/>
            <a:ext cx="3076575" cy="511175"/>
          </a:xfrm>
          <a:prstGeom prst="rect">
            <a:avLst/>
          </a:prstGeom>
          <a:noFill/>
          <a:ln>
            <a:noFill/>
          </a:ln>
          <a:effectLst/>
        </p:spPr>
        <p:txBody>
          <a:bodyPr vert="horz" wrap="square" lIns="94755" tIns="47377" rIns="94755" bIns="47377" numCol="1" anchor="b" anchorCtr="0" compatLnSpc="1">
            <a:prstTxWarp prst="textNoShape">
              <a:avLst/>
            </a:prstTxWarp>
          </a:bodyPr>
          <a:lstStyle>
            <a:lvl1pPr algn="r" defTabSz="947738" eaLnBrk="1" hangingPunct="1">
              <a:defRPr sz="1200" b="0" i="0" smtClean="0"/>
            </a:lvl1pPr>
          </a:lstStyle>
          <a:p>
            <a:pPr>
              <a:defRPr/>
            </a:pPr>
            <a:fld id="{8AA5E55C-24CE-4CB0-A6ED-32323D7AF65C}" type="slidenum">
              <a:rPr lang="de-DE" altLang="de-DE"/>
              <a:pPr>
                <a:defRPr/>
              </a:pPr>
              <a:t>‹Nr.›</a:t>
            </a:fld>
            <a:endParaRPr lang="de-DE" altLang="de-DE"/>
          </a:p>
        </p:txBody>
      </p:sp>
      <p:sp>
        <p:nvSpPr>
          <p:cNvPr id="7176" name="Text Box 8">
            <a:extLst>
              <a:ext uri="{FF2B5EF4-FFF2-40B4-BE49-F238E27FC236}">
                <a16:creationId xmlns:a16="http://schemas.microsoft.com/office/drawing/2014/main" id="{5FDF7417-829E-CEF2-23A9-6BA33534BC6E}"/>
              </a:ext>
            </a:extLst>
          </p:cNvPr>
          <p:cNvSpPr txBox="1">
            <a:spLocks noChangeArrowheads="1"/>
          </p:cNvSpPr>
          <p:nvPr/>
        </p:nvSpPr>
        <p:spPr bwMode="auto">
          <a:xfrm>
            <a:off x="568325" y="0"/>
            <a:ext cx="1938338" cy="314325"/>
          </a:xfrm>
          <a:prstGeom prst="rect">
            <a:avLst/>
          </a:prstGeom>
          <a:noFill/>
          <a:ln>
            <a:noFill/>
          </a:ln>
          <a:effectLst/>
        </p:spPr>
        <p:txBody>
          <a:bodyPr lIns="94755" tIns="47377" rIns="94755" bIns="47377">
            <a:spAutoFit/>
          </a:bodyPr>
          <a:lstStyle>
            <a:lvl1pPr defTabSz="919163">
              <a:defRPr>
                <a:solidFill>
                  <a:schemeClr val="tx1"/>
                </a:solidFill>
                <a:latin typeface="Arial" charset="0"/>
              </a:defRPr>
            </a:lvl1pPr>
            <a:lvl2pPr marL="458788" defTabSz="919163">
              <a:defRPr>
                <a:solidFill>
                  <a:schemeClr val="tx1"/>
                </a:solidFill>
                <a:latin typeface="Arial" charset="0"/>
              </a:defRPr>
            </a:lvl2pPr>
            <a:lvl3pPr marL="919163" defTabSz="919163">
              <a:defRPr>
                <a:solidFill>
                  <a:schemeClr val="tx1"/>
                </a:solidFill>
                <a:latin typeface="Arial" charset="0"/>
              </a:defRPr>
            </a:lvl3pPr>
            <a:lvl4pPr marL="1377950" defTabSz="919163">
              <a:defRPr>
                <a:solidFill>
                  <a:schemeClr val="tx1"/>
                </a:solidFill>
                <a:latin typeface="Arial" charset="0"/>
              </a:defRPr>
            </a:lvl4pPr>
            <a:lvl5pPr marL="1836738" defTabSz="919163">
              <a:defRPr>
                <a:solidFill>
                  <a:schemeClr val="tx1"/>
                </a:solidFill>
                <a:latin typeface="Arial" charset="0"/>
              </a:defRPr>
            </a:lvl5pPr>
            <a:lvl6pPr marL="2293938" defTabSz="919163" fontAlgn="base">
              <a:spcBef>
                <a:spcPct val="0"/>
              </a:spcBef>
              <a:spcAft>
                <a:spcPct val="0"/>
              </a:spcAft>
              <a:defRPr>
                <a:solidFill>
                  <a:schemeClr val="tx1"/>
                </a:solidFill>
                <a:latin typeface="Arial" charset="0"/>
              </a:defRPr>
            </a:lvl6pPr>
            <a:lvl7pPr marL="2751138" defTabSz="919163" fontAlgn="base">
              <a:spcBef>
                <a:spcPct val="0"/>
              </a:spcBef>
              <a:spcAft>
                <a:spcPct val="0"/>
              </a:spcAft>
              <a:defRPr>
                <a:solidFill>
                  <a:schemeClr val="tx1"/>
                </a:solidFill>
                <a:latin typeface="Arial" charset="0"/>
              </a:defRPr>
            </a:lvl7pPr>
            <a:lvl8pPr marL="3208338" defTabSz="919163" fontAlgn="base">
              <a:spcBef>
                <a:spcPct val="0"/>
              </a:spcBef>
              <a:spcAft>
                <a:spcPct val="0"/>
              </a:spcAft>
              <a:defRPr>
                <a:solidFill>
                  <a:schemeClr val="tx1"/>
                </a:solidFill>
                <a:latin typeface="Arial" charset="0"/>
              </a:defRPr>
            </a:lvl8pPr>
            <a:lvl9pPr marL="3665538" defTabSz="919163" fontAlgn="base">
              <a:spcBef>
                <a:spcPct val="0"/>
              </a:spcBef>
              <a:spcAft>
                <a:spcPct val="0"/>
              </a:spcAft>
              <a:defRPr>
                <a:solidFill>
                  <a:schemeClr val="tx1"/>
                </a:solidFill>
                <a:latin typeface="Arial" charset="0"/>
              </a:defRPr>
            </a:lvl9pPr>
          </a:lstStyle>
          <a:p>
            <a:pPr eaLnBrk="1" hangingPunct="1">
              <a:spcBef>
                <a:spcPct val="50000"/>
              </a:spcBef>
              <a:defRPr/>
            </a:pPr>
            <a:r>
              <a:rPr lang="de-CH" b="0" i="0"/>
              <a:t>A. Grundlagen</a:t>
            </a:r>
            <a:endParaRPr lang="de-DE" b="0" i="0"/>
          </a:p>
        </p:txBody>
      </p:sp>
      <p:sp>
        <p:nvSpPr>
          <p:cNvPr id="7177" name="Text Box 9">
            <a:extLst>
              <a:ext uri="{FF2B5EF4-FFF2-40B4-BE49-F238E27FC236}">
                <a16:creationId xmlns:a16="http://schemas.microsoft.com/office/drawing/2014/main" id="{DD0F51A1-6432-5111-585D-3E8AF0104A88}"/>
              </a:ext>
            </a:extLst>
          </p:cNvPr>
          <p:cNvSpPr txBox="1">
            <a:spLocks noChangeArrowheads="1"/>
          </p:cNvSpPr>
          <p:nvPr/>
        </p:nvSpPr>
        <p:spPr bwMode="auto">
          <a:xfrm>
            <a:off x="568325" y="9961563"/>
            <a:ext cx="4845050" cy="254000"/>
          </a:xfrm>
          <a:prstGeom prst="rect">
            <a:avLst/>
          </a:prstGeom>
          <a:noFill/>
          <a:ln>
            <a:noFill/>
          </a:ln>
          <a:effectLst/>
        </p:spPr>
        <p:txBody>
          <a:bodyPr lIns="94755" tIns="47377" rIns="94755" bIns="47377">
            <a:spAutoFit/>
          </a:bodyPr>
          <a:lstStyle>
            <a:lvl1pPr defTabSz="919163">
              <a:defRPr>
                <a:solidFill>
                  <a:schemeClr val="tx1"/>
                </a:solidFill>
                <a:latin typeface="Arial" charset="0"/>
              </a:defRPr>
            </a:lvl1pPr>
            <a:lvl2pPr marL="458788" defTabSz="919163">
              <a:defRPr>
                <a:solidFill>
                  <a:schemeClr val="tx1"/>
                </a:solidFill>
                <a:latin typeface="Arial" charset="0"/>
              </a:defRPr>
            </a:lvl2pPr>
            <a:lvl3pPr marL="919163" defTabSz="919163">
              <a:defRPr>
                <a:solidFill>
                  <a:schemeClr val="tx1"/>
                </a:solidFill>
                <a:latin typeface="Arial" charset="0"/>
              </a:defRPr>
            </a:lvl3pPr>
            <a:lvl4pPr marL="1377950" defTabSz="919163">
              <a:defRPr>
                <a:solidFill>
                  <a:schemeClr val="tx1"/>
                </a:solidFill>
                <a:latin typeface="Arial" charset="0"/>
              </a:defRPr>
            </a:lvl4pPr>
            <a:lvl5pPr marL="1836738" defTabSz="919163">
              <a:defRPr>
                <a:solidFill>
                  <a:schemeClr val="tx1"/>
                </a:solidFill>
                <a:latin typeface="Arial" charset="0"/>
              </a:defRPr>
            </a:lvl5pPr>
            <a:lvl6pPr marL="2293938" defTabSz="919163" fontAlgn="base">
              <a:spcBef>
                <a:spcPct val="0"/>
              </a:spcBef>
              <a:spcAft>
                <a:spcPct val="0"/>
              </a:spcAft>
              <a:defRPr>
                <a:solidFill>
                  <a:schemeClr val="tx1"/>
                </a:solidFill>
                <a:latin typeface="Arial" charset="0"/>
              </a:defRPr>
            </a:lvl6pPr>
            <a:lvl7pPr marL="2751138" defTabSz="919163" fontAlgn="base">
              <a:spcBef>
                <a:spcPct val="0"/>
              </a:spcBef>
              <a:spcAft>
                <a:spcPct val="0"/>
              </a:spcAft>
              <a:defRPr>
                <a:solidFill>
                  <a:schemeClr val="tx1"/>
                </a:solidFill>
                <a:latin typeface="Arial" charset="0"/>
              </a:defRPr>
            </a:lvl7pPr>
            <a:lvl8pPr marL="3208338" defTabSz="919163" fontAlgn="base">
              <a:spcBef>
                <a:spcPct val="0"/>
              </a:spcBef>
              <a:spcAft>
                <a:spcPct val="0"/>
              </a:spcAft>
              <a:defRPr>
                <a:solidFill>
                  <a:schemeClr val="tx1"/>
                </a:solidFill>
                <a:latin typeface="Arial" charset="0"/>
              </a:defRPr>
            </a:lvl8pPr>
            <a:lvl9pPr marL="3665538" defTabSz="919163" fontAlgn="base">
              <a:spcBef>
                <a:spcPct val="0"/>
              </a:spcBef>
              <a:spcAft>
                <a:spcPct val="0"/>
              </a:spcAft>
              <a:defRPr>
                <a:solidFill>
                  <a:schemeClr val="tx1"/>
                </a:solidFill>
                <a:latin typeface="Arial" charset="0"/>
              </a:defRPr>
            </a:lvl9pPr>
          </a:lstStyle>
          <a:p>
            <a:pPr eaLnBrk="1" hangingPunct="1">
              <a:spcBef>
                <a:spcPct val="50000"/>
              </a:spcBef>
              <a:defRPr/>
            </a:pPr>
            <a:r>
              <a:rPr lang="de-CH" sz="1000" b="0" i="0" dirty="0"/>
              <a:t>Januar 2013	   Handbuch für Wettfahrtleitungen und Schiedsgerichte</a:t>
            </a:r>
            <a:endParaRPr lang="de-DE" sz="1000" b="0" i="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a:extLst>
              <a:ext uri="{FF2B5EF4-FFF2-40B4-BE49-F238E27FC236}">
                <a16:creationId xmlns:a16="http://schemas.microsoft.com/office/drawing/2014/main" id="{9AE49C06-27E2-A204-D7B9-267F86F6B248}"/>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9A4426-AF9A-4B44-B775-47048F66B47B}" type="slidenum">
              <a:rPr lang="de-DE" altLang="de-DE"/>
              <a:pPr>
                <a:spcBef>
                  <a:spcPct val="0"/>
                </a:spcBef>
              </a:pPr>
              <a:t>4</a:t>
            </a:fld>
            <a:endParaRPr lang="de-DE" altLang="de-DE"/>
          </a:p>
        </p:txBody>
      </p:sp>
      <p:sp>
        <p:nvSpPr>
          <p:cNvPr id="19459" name="Rectangle 2">
            <a:extLst>
              <a:ext uri="{FF2B5EF4-FFF2-40B4-BE49-F238E27FC236}">
                <a16:creationId xmlns:a16="http://schemas.microsoft.com/office/drawing/2014/main" id="{3D2FDC1F-EF27-F68A-C00B-ABA8B2626B78}"/>
              </a:ext>
            </a:extLst>
          </p:cNvPr>
          <p:cNvSpPr>
            <a:spLocks noRot="1" noChangeArrowheads="1" noTextEdit="1"/>
          </p:cNvSpPr>
          <p:nvPr>
            <p:ph type="sldImg"/>
          </p:nvPr>
        </p:nvSpPr>
        <p:spPr>
          <a:ln/>
        </p:spPr>
      </p:sp>
      <p:sp>
        <p:nvSpPr>
          <p:cNvPr id="19460" name="Rectangle 3">
            <a:extLst>
              <a:ext uri="{FF2B5EF4-FFF2-40B4-BE49-F238E27FC236}">
                <a16:creationId xmlns:a16="http://schemas.microsoft.com/office/drawing/2014/main" id="{3DD29904-D627-7402-96CE-56E9AEA669D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CH" altLang="de-DE">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a:extLst>
              <a:ext uri="{FF2B5EF4-FFF2-40B4-BE49-F238E27FC236}">
                <a16:creationId xmlns:a16="http://schemas.microsoft.com/office/drawing/2014/main" id="{4E3FD37F-E5A0-612C-C96F-0AF413BAA396}"/>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2975D35-5726-497D-9702-4A3AAA9C9F27}" type="slidenum">
              <a:rPr lang="de-DE" altLang="de-DE"/>
              <a:pPr>
                <a:spcBef>
                  <a:spcPct val="0"/>
                </a:spcBef>
              </a:pPr>
              <a:t>13</a:t>
            </a:fld>
            <a:endParaRPr lang="de-DE" altLang="de-DE"/>
          </a:p>
        </p:txBody>
      </p:sp>
      <p:sp>
        <p:nvSpPr>
          <p:cNvPr id="37891" name="Rectangle 2">
            <a:extLst>
              <a:ext uri="{FF2B5EF4-FFF2-40B4-BE49-F238E27FC236}">
                <a16:creationId xmlns:a16="http://schemas.microsoft.com/office/drawing/2014/main" id="{5E91D986-68FB-F82E-03F0-677B5B1CB762}"/>
              </a:ext>
            </a:extLst>
          </p:cNvPr>
          <p:cNvSpPr>
            <a:spLocks noRot="1" noChangeArrowheads="1" noTextEdit="1"/>
          </p:cNvSpPr>
          <p:nvPr>
            <p:ph type="sldImg"/>
          </p:nvPr>
        </p:nvSpPr>
        <p:spPr>
          <a:ln/>
        </p:spPr>
      </p:sp>
      <p:sp>
        <p:nvSpPr>
          <p:cNvPr id="37892" name="Rectangle 3">
            <a:extLst>
              <a:ext uri="{FF2B5EF4-FFF2-40B4-BE49-F238E27FC236}">
                <a16:creationId xmlns:a16="http://schemas.microsoft.com/office/drawing/2014/main" id="{7E6DAC40-AF2C-C64E-9604-822B9A16A84A}"/>
              </a:ext>
            </a:extLst>
          </p:cNvPr>
          <p:cNvSpPr>
            <a:spLocks noGrp="1" noChangeArrowheads="1"/>
          </p:cNvSpPr>
          <p:nvPr>
            <p:ph type="body" idx="1"/>
          </p:nvPr>
        </p:nvSpPr>
        <p:spPr>
          <a:xfrm>
            <a:off x="938213" y="4819650"/>
            <a:ext cx="5370512" cy="43291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de-DE" altLang="de-DE" sz="1000" b="1">
                <a:latin typeface="Arial" panose="020B0604020202020204" pitchFamily="34" charset="0"/>
              </a:rPr>
              <a:t>►  Regatta: </a:t>
            </a:r>
            <a:r>
              <a:rPr lang="de-DE" altLang="de-DE" sz="1000">
                <a:latin typeface="Arial" panose="020B0604020202020204" pitchFamily="34" charset="0"/>
              </a:rPr>
              <a:t>Regatta-Anlass mit ein oder mehreren Wettfahrten, oft auch </a:t>
            </a:r>
            <a:r>
              <a:rPr lang="de-DE" altLang="de-DE" sz="1000" b="1">
                <a:latin typeface="Arial" panose="020B0604020202020204" pitchFamily="34" charset="0"/>
              </a:rPr>
              <a:t>Regatta-Serie</a:t>
            </a:r>
            <a:br>
              <a:rPr lang="de-DE" altLang="de-DE" sz="1000" b="1">
                <a:latin typeface="Arial" panose="020B0604020202020204" pitchFamily="34" charset="0"/>
              </a:rPr>
            </a:br>
            <a:r>
              <a:rPr lang="de-DE" altLang="de-DE" sz="1000" b="1">
                <a:latin typeface="Arial" panose="020B0604020202020204" pitchFamily="34" charset="0"/>
              </a:rPr>
              <a:t> </a:t>
            </a:r>
            <a:r>
              <a:rPr lang="de-DE" altLang="de-DE" sz="1000">
                <a:latin typeface="Arial" panose="020B0604020202020204" pitchFamily="34" charset="0"/>
              </a:rPr>
              <a:t>     genannt, insbesondere dann, wenn es sich um mehrere Wettfahrten über einen</a:t>
            </a:r>
            <a:br>
              <a:rPr lang="de-DE" altLang="de-DE" sz="1000">
                <a:latin typeface="Arial" panose="020B0604020202020204" pitchFamily="34" charset="0"/>
              </a:rPr>
            </a:br>
            <a:r>
              <a:rPr lang="de-DE" altLang="de-DE" sz="1000">
                <a:latin typeface="Arial" panose="020B0604020202020204" pitchFamily="34" charset="0"/>
              </a:rPr>
              <a:t>      längeren Zeitraum handelt.</a:t>
            </a:r>
          </a:p>
          <a:p>
            <a:pPr eaLnBrk="1" hangingPunct="1">
              <a:lnSpc>
                <a:spcPct val="90000"/>
              </a:lnSpc>
            </a:pPr>
            <a:r>
              <a:rPr lang="de-DE" altLang="de-DE" sz="1000" b="1">
                <a:latin typeface="Arial" panose="020B0604020202020204" pitchFamily="34" charset="0"/>
              </a:rPr>
              <a:t>►  Wettfahrt: </a:t>
            </a:r>
            <a:r>
              <a:rPr lang="de-DE" altLang="de-DE" sz="1000">
                <a:latin typeface="Arial" panose="020B0604020202020204" pitchFamily="34" charset="0"/>
              </a:rPr>
              <a:t>Eine einzelne Wettfahrt mit Start und Ziel</a:t>
            </a:r>
          </a:p>
          <a:p>
            <a:pPr eaLnBrk="1" hangingPunct="1">
              <a:lnSpc>
                <a:spcPct val="90000"/>
              </a:lnSpc>
            </a:pPr>
            <a:r>
              <a:rPr lang="de-DE" altLang="de-DE" sz="1000" b="1">
                <a:latin typeface="Arial" panose="020B0604020202020204" pitchFamily="34" charset="0"/>
                <a:cs typeface="Arial" panose="020B0604020202020204" pitchFamily="34" charset="0"/>
              </a:rPr>
              <a:t>►  Meisterschaft: </a:t>
            </a:r>
            <a:r>
              <a:rPr lang="de-DE" altLang="de-DE" sz="1000">
                <a:latin typeface="Arial" panose="020B0604020202020204" pitchFamily="34" charset="0"/>
                <a:cs typeface="Arial" panose="020B0604020202020204" pitchFamily="34" charset="0"/>
              </a:rPr>
              <a:t>Regatta deren Sieger den Titel eines Meisters erhält, beispielsweise</a:t>
            </a:r>
            <a:br>
              <a:rPr lang="de-DE" altLang="de-DE" sz="1000">
                <a:latin typeface="Arial" panose="020B0604020202020204" pitchFamily="34" charset="0"/>
                <a:cs typeface="Arial" panose="020B0604020202020204" pitchFamily="34" charset="0"/>
              </a:rPr>
            </a:br>
            <a:r>
              <a:rPr lang="de-DE" altLang="de-DE" sz="1000">
                <a:latin typeface="Arial" panose="020B0604020202020204" pitchFamily="34" charset="0"/>
                <a:cs typeface="Arial" panose="020B0604020202020204" pitchFamily="34" charset="0"/>
              </a:rPr>
              <a:t>      Schweizermeister, Klassenmeister oder Europameister. In der Regel erhalten die</a:t>
            </a:r>
            <a:br>
              <a:rPr lang="de-DE" altLang="de-DE" sz="1000">
                <a:latin typeface="Arial" panose="020B0604020202020204" pitchFamily="34" charset="0"/>
                <a:cs typeface="Arial" panose="020B0604020202020204" pitchFamily="34" charset="0"/>
              </a:rPr>
            </a:br>
            <a:r>
              <a:rPr lang="de-DE" altLang="de-DE" sz="1000">
                <a:latin typeface="Arial" panose="020B0604020202020204" pitchFamily="34" charset="0"/>
                <a:cs typeface="Arial" panose="020B0604020202020204" pitchFamily="34" charset="0"/>
              </a:rPr>
              <a:t>      ersten drei Klassierten als Auszeichnung Meisterschafts-Medaillen.</a:t>
            </a:r>
            <a:endParaRPr lang="de-DE" altLang="de-DE" sz="1000" b="1">
              <a:latin typeface="Arial" panose="020B0604020202020204" pitchFamily="34" charset="0"/>
              <a:cs typeface="Arial" panose="020B0604020202020204" pitchFamily="34" charset="0"/>
            </a:endParaRPr>
          </a:p>
          <a:p>
            <a:pPr eaLnBrk="1" hangingPunct="1">
              <a:lnSpc>
                <a:spcPct val="90000"/>
              </a:lnSpc>
            </a:pPr>
            <a:r>
              <a:rPr lang="de-DE" altLang="de-DE" sz="1000" b="1">
                <a:latin typeface="Arial" panose="020B0604020202020204" pitchFamily="34" charset="0"/>
              </a:rPr>
              <a:t>►  Veranstalter: </a:t>
            </a:r>
            <a:r>
              <a:rPr lang="de-DE" altLang="de-DE" sz="1000">
                <a:latin typeface="Arial" panose="020B0604020202020204" pitchFamily="34" charset="0"/>
              </a:rPr>
              <a:t>Der Organisator einer Regatta, gemäss Regel 89.1:</a:t>
            </a:r>
            <a:br>
              <a:rPr lang="de-DE" altLang="de-DE" sz="1000">
                <a:latin typeface="Arial" panose="020B0604020202020204" pitchFamily="34" charset="0"/>
              </a:rPr>
            </a:br>
            <a:r>
              <a:rPr lang="de-DE" altLang="de-DE" sz="1000">
                <a:latin typeface="Arial" panose="020B0604020202020204" pitchFamily="34" charset="0"/>
              </a:rPr>
              <a:t>      - Die ISAF, ein Landesverband, ein Club, eine Klassenvereinigung</a:t>
            </a:r>
            <a:br>
              <a:rPr lang="de-DE" altLang="de-DE" sz="1000">
                <a:latin typeface="Arial" panose="020B0604020202020204" pitchFamily="34" charset="0"/>
              </a:rPr>
            </a:br>
            <a:r>
              <a:rPr lang="de-DE" altLang="de-DE" sz="1000">
                <a:latin typeface="Arial" panose="020B0604020202020204" pitchFamily="34" charset="0"/>
              </a:rPr>
              <a:t>      - oder eine Organisation in Zusammenarbeit mit einem Club.</a:t>
            </a:r>
            <a:endParaRPr lang="de-DE" altLang="de-DE" sz="1000" b="1">
              <a:latin typeface="Arial" panose="020B0604020202020204" pitchFamily="34" charset="0"/>
            </a:endParaRPr>
          </a:p>
          <a:p>
            <a:pPr eaLnBrk="1" hangingPunct="1">
              <a:lnSpc>
                <a:spcPct val="90000"/>
              </a:lnSpc>
            </a:pPr>
            <a:r>
              <a:rPr lang="de-DE" altLang="de-DE" sz="1000" b="1">
                <a:latin typeface="Arial" panose="020B0604020202020204" pitchFamily="34" charset="0"/>
              </a:rPr>
              <a:t>►  Organisationskomitee: </a:t>
            </a:r>
            <a:r>
              <a:rPr lang="de-DE" altLang="de-DE" sz="1000">
                <a:latin typeface="Arial" panose="020B0604020202020204" pitchFamily="34" charset="0"/>
              </a:rPr>
              <a:t>Vom Veranstalter eingesetztes Gremium, das für die</a:t>
            </a:r>
            <a:br>
              <a:rPr lang="de-DE" altLang="de-DE" sz="1000">
                <a:latin typeface="Arial" panose="020B0604020202020204" pitchFamily="34" charset="0"/>
              </a:rPr>
            </a:br>
            <a:r>
              <a:rPr lang="de-DE" altLang="de-DE" sz="1000">
                <a:latin typeface="Arial" panose="020B0604020202020204" pitchFamily="34" charset="0"/>
              </a:rPr>
              <a:t>      Organisation und Durchführung einer Regatta-Veranstaltung verantwortlich ist.</a:t>
            </a:r>
            <a:endParaRPr lang="de-DE" altLang="de-DE" sz="1000" b="1">
              <a:latin typeface="Arial" panose="020B0604020202020204" pitchFamily="34" charset="0"/>
            </a:endParaRPr>
          </a:p>
          <a:p>
            <a:pPr eaLnBrk="1" hangingPunct="1">
              <a:lnSpc>
                <a:spcPct val="90000"/>
              </a:lnSpc>
            </a:pPr>
            <a:r>
              <a:rPr lang="de-DE" altLang="de-DE" sz="1000" b="1">
                <a:latin typeface="Arial" panose="020B0604020202020204" pitchFamily="34" charset="0"/>
              </a:rPr>
              <a:t>►  Wettfahrtleitung: </a:t>
            </a:r>
            <a:r>
              <a:rPr lang="de-DE" altLang="de-DE" sz="1000">
                <a:latin typeface="Arial" panose="020B0604020202020204" pitchFamily="34" charset="0"/>
              </a:rPr>
              <a:t>Verantwortlich für die technische Abwicklung einer Regatta,</a:t>
            </a:r>
            <a:br>
              <a:rPr lang="de-DE" altLang="de-DE" sz="1000">
                <a:latin typeface="Arial" panose="020B0604020202020204" pitchFamily="34" charset="0"/>
              </a:rPr>
            </a:br>
            <a:r>
              <a:rPr lang="de-DE" altLang="de-DE" sz="1000">
                <a:latin typeface="Arial" panose="020B0604020202020204" pitchFamily="34" charset="0"/>
              </a:rPr>
              <a:t>      insbesondere für die Arbeit auf dem Wasser.</a:t>
            </a:r>
            <a:endParaRPr lang="de-DE" altLang="de-DE" sz="1000" b="1">
              <a:latin typeface="Arial" panose="020B0604020202020204" pitchFamily="34" charset="0"/>
            </a:endParaRPr>
          </a:p>
          <a:p>
            <a:pPr eaLnBrk="1" hangingPunct="1">
              <a:lnSpc>
                <a:spcPct val="90000"/>
              </a:lnSpc>
            </a:pPr>
            <a:r>
              <a:rPr lang="de-DE" altLang="de-DE" sz="1000" b="1">
                <a:latin typeface="Arial" panose="020B0604020202020204" pitchFamily="34" charset="0"/>
              </a:rPr>
              <a:t>►  Schiedsgericht: </a:t>
            </a:r>
            <a:r>
              <a:rPr lang="de-DE" altLang="de-DE" sz="1000">
                <a:latin typeface="Arial" panose="020B0604020202020204" pitchFamily="34" charset="0"/>
              </a:rPr>
              <a:t>Vom Veranstalter eingesetztes Gremium, bestehend aus 3 bis 5</a:t>
            </a:r>
            <a:br>
              <a:rPr lang="de-DE" altLang="de-DE" sz="1000">
                <a:latin typeface="Arial" panose="020B0604020202020204" pitchFamily="34" charset="0"/>
              </a:rPr>
            </a:br>
            <a:r>
              <a:rPr lang="de-DE" altLang="de-DE" sz="1000">
                <a:latin typeface="Arial" panose="020B0604020202020204" pitchFamily="34" charset="0"/>
              </a:rPr>
              <a:t>      Schiedsrichtern gemäss WR 91, bzw. SM-Reglement, verantwortlich für die</a:t>
            </a:r>
            <a:br>
              <a:rPr lang="de-DE" altLang="de-DE" sz="1000">
                <a:latin typeface="Arial" panose="020B0604020202020204" pitchFamily="34" charset="0"/>
              </a:rPr>
            </a:br>
            <a:r>
              <a:rPr lang="de-DE" altLang="de-DE" sz="1000">
                <a:latin typeface="Arial" panose="020B0604020202020204" pitchFamily="34" charset="0"/>
              </a:rPr>
              <a:t>      regeltechnische Überwachung einer Regatta und die Behandlung von Protesten</a:t>
            </a:r>
            <a:br>
              <a:rPr lang="de-DE" altLang="de-DE" sz="1000">
                <a:latin typeface="Arial" panose="020B0604020202020204" pitchFamily="34" charset="0"/>
              </a:rPr>
            </a:br>
            <a:r>
              <a:rPr lang="de-DE" altLang="de-DE" sz="1000">
                <a:latin typeface="Arial" panose="020B0604020202020204" pitchFamily="34" charset="0"/>
              </a:rPr>
              <a:t>      und Anträgen auf Wiedergutmachung.</a:t>
            </a:r>
            <a:endParaRPr lang="de-DE" altLang="de-DE" sz="1000" b="1">
              <a:latin typeface="Arial" panose="020B0604020202020204" pitchFamily="34" charset="0"/>
            </a:endParaRPr>
          </a:p>
          <a:p>
            <a:pPr eaLnBrk="1" hangingPunct="1">
              <a:lnSpc>
                <a:spcPct val="90000"/>
              </a:lnSpc>
            </a:pPr>
            <a:r>
              <a:rPr lang="de-DE" altLang="de-DE" sz="1000" b="1">
                <a:latin typeface="Arial" panose="020B0604020202020204" pitchFamily="34" charset="0"/>
              </a:rPr>
              <a:t>►  Internationale Jury: </a:t>
            </a:r>
            <a:r>
              <a:rPr lang="de-DE" altLang="de-DE" sz="1000">
                <a:latin typeface="Arial" panose="020B0604020202020204" pitchFamily="34" charset="0"/>
              </a:rPr>
              <a:t>Schiedsgericht gemäss Anhang N der WR, zusammengesetzt</a:t>
            </a:r>
            <a:br>
              <a:rPr lang="de-DE" altLang="de-DE" sz="1000">
                <a:latin typeface="Arial" panose="020B0604020202020204" pitchFamily="34" charset="0"/>
              </a:rPr>
            </a:br>
            <a:r>
              <a:rPr lang="de-DE" altLang="de-DE" sz="1000">
                <a:latin typeface="Arial" panose="020B0604020202020204" pitchFamily="34" charset="0"/>
              </a:rPr>
              <a:t>      aus 5 kompetenten Schiedsrichtern, wovon mindestens 3 „Internationale Schieds-</a:t>
            </a:r>
            <a:br>
              <a:rPr lang="de-DE" altLang="de-DE" sz="1000">
                <a:latin typeface="Arial" panose="020B0604020202020204" pitchFamily="34" charset="0"/>
              </a:rPr>
            </a:br>
            <a:r>
              <a:rPr lang="de-DE" altLang="de-DE" sz="1000">
                <a:latin typeface="Arial" panose="020B0604020202020204" pitchFamily="34" charset="0"/>
              </a:rPr>
              <a:t>      richter“ sein sein müssen, die übrigen „Nationale Schiedsrichter“. Gegen Ent-</a:t>
            </a:r>
            <a:br>
              <a:rPr lang="de-DE" altLang="de-DE" sz="1000">
                <a:latin typeface="Arial" panose="020B0604020202020204" pitchFamily="34" charset="0"/>
              </a:rPr>
            </a:br>
            <a:r>
              <a:rPr lang="de-DE" altLang="de-DE" sz="1000">
                <a:latin typeface="Arial" panose="020B0604020202020204" pitchFamily="34" charset="0"/>
              </a:rPr>
              <a:t>      scheidungen einer Internationalen Jury kann gemäss Regel 70.5 der WR keine</a:t>
            </a:r>
            <a:br>
              <a:rPr lang="de-DE" altLang="de-DE" sz="1000">
                <a:latin typeface="Arial" panose="020B0604020202020204" pitchFamily="34" charset="0"/>
              </a:rPr>
            </a:br>
            <a:r>
              <a:rPr lang="de-DE" altLang="de-DE" sz="1000">
                <a:latin typeface="Arial" panose="020B0604020202020204" pitchFamily="34" charset="0"/>
              </a:rPr>
              <a:t>      Berufung eingelegt werden. Der Einsatz einer Int. Jury muss von Swiss Sailing</a:t>
            </a:r>
            <a:br>
              <a:rPr lang="de-DE" altLang="de-DE" sz="1000">
                <a:latin typeface="Arial" panose="020B0604020202020204" pitchFamily="34" charset="0"/>
              </a:rPr>
            </a:br>
            <a:r>
              <a:rPr lang="de-DE" altLang="de-DE" sz="1000">
                <a:latin typeface="Arial" panose="020B0604020202020204" pitchFamily="34" charset="0"/>
              </a:rPr>
              <a:t>      über die Kommission Support genehmigt werden (Zusatz zu den WR).</a:t>
            </a:r>
          </a:p>
          <a:p>
            <a:pPr eaLnBrk="1" hangingPunct="1">
              <a:lnSpc>
                <a:spcPct val="90000"/>
              </a:lnSpc>
            </a:pPr>
            <a:r>
              <a:rPr lang="de-DE" altLang="de-DE" sz="1000" b="1">
                <a:latin typeface="Arial" panose="020B0604020202020204" pitchFamily="34" charset="0"/>
              </a:rPr>
              <a:t>►  Vermesser: </a:t>
            </a:r>
            <a:r>
              <a:rPr lang="de-DE" altLang="de-DE" sz="1000">
                <a:latin typeface="Arial" panose="020B0604020202020204" pitchFamily="34" charset="0"/>
              </a:rPr>
              <a:t>Vom Landesverband lizenzierter Ausrüstungs-Kontrolleur, verantwortlich</a:t>
            </a:r>
            <a:br>
              <a:rPr lang="de-DE" altLang="de-DE" sz="1000">
                <a:latin typeface="Arial" panose="020B0604020202020204" pitchFamily="34" charset="0"/>
              </a:rPr>
            </a:br>
            <a:r>
              <a:rPr lang="de-DE" altLang="de-DE" sz="1000">
                <a:latin typeface="Arial" panose="020B0604020202020204" pitchFamily="34" charset="0"/>
              </a:rPr>
              <a:t>      für die Überprüfung der Klassenregeln (Baubestimmungen) der Regatta-</a:t>
            </a:r>
            <a:br>
              <a:rPr lang="de-DE" altLang="de-DE" sz="1000">
                <a:latin typeface="Arial" panose="020B0604020202020204" pitchFamily="34" charset="0"/>
              </a:rPr>
            </a:br>
            <a:r>
              <a:rPr lang="de-DE" altLang="de-DE" sz="1000">
                <a:latin typeface="Arial" panose="020B0604020202020204" pitchFamily="34" charset="0"/>
              </a:rPr>
              <a:t>      Klassen, sowohl bei neuen Booten, wie auch an Meisterschaften.</a:t>
            </a:r>
            <a:endParaRPr lang="de-DE" altLang="de-DE" sz="1000" b="1">
              <a:latin typeface="Arial" panose="020B0604020202020204" pitchFamily="34" charset="0"/>
            </a:endParaRPr>
          </a:p>
          <a:p>
            <a:pPr eaLnBrk="1" hangingPunct="1">
              <a:lnSpc>
                <a:spcPct val="90000"/>
              </a:lnSpc>
            </a:pPr>
            <a:endParaRPr lang="de-DE" altLang="de-DE" sz="1000" b="1">
              <a:latin typeface="Arial" panose="020B0604020202020204" pitchFamily="34" charset="0"/>
            </a:endParaRPr>
          </a:p>
          <a:p>
            <a:pPr eaLnBrk="1" hangingPunct="1">
              <a:lnSpc>
                <a:spcPct val="90000"/>
              </a:lnSpc>
            </a:pPr>
            <a:endParaRPr lang="de-DE" altLang="de-DE" sz="1000" b="1">
              <a:latin typeface="Arial" panose="020B0604020202020204" pitchFamily="34" charset="0"/>
            </a:endParaRPr>
          </a:p>
          <a:p>
            <a:pPr eaLnBrk="1" hangingPunct="1">
              <a:lnSpc>
                <a:spcPct val="90000"/>
              </a:lnSpc>
            </a:pPr>
            <a:endParaRPr lang="de-DE" altLang="de-DE" sz="1000">
              <a:latin typeface="Arial" panose="020B0604020202020204" pitchFamily="34" charset="0"/>
            </a:endParaRPr>
          </a:p>
        </p:txBody>
      </p:sp>
      <p:sp>
        <p:nvSpPr>
          <p:cNvPr id="37893" name="Text Box 4">
            <a:extLst>
              <a:ext uri="{FF2B5EF4-FFF2-40B4-BE49-F238E27FC236}">
                <a16:creationId xmlns:a16="http://schemas.microsoft.com/office/drawing/2014/main" id="{0407644A-7278-9C60-1374-C8E6E3C380E7}"/>
              </a:ext>
            </a:extLst>
          </p:cNvPr>
          <p:cNvSpPr txBox="1">
            <a:spLocks noChangeArrowheads="1"/>
          </p:cNvSpPr>
          <p:nvPr/>
        </p:nvSpPr>
        <p:spPr bwMode="auto">
          <a:xfrm>
            <a:off x="4443413" y="0"/>
            <a:ext cx="223837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2. Regeln und Vorschriften</a:t>
            </a:r>
            <a:endParaRPr lang="de-DE" altLang="de-DE" b="0" i="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a:extLst>
              <a:ext uri="{FF2B5EF4-FFF2-40B4-BE49-F238E27FC236}">
                <a16:creationId xmlns:a16="http://schemas.microsoft.com/office/drawing/2014/main" id="{6A74BB9A-6031-BFA7-2F71-EBC5278674A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8C8A9EB-AA42-4738-B69E-6120665661D8}" type="slidenum">
              <a:rPr lang="de-DE" altLang="de-DE"/>
              <a:pPr>
                <a:spcBef>
                  <a:spcPct val="0"/>
                </a:spcBef>
              </a:pPr>
              <a:t>14</a:t>
            </a:fld>
            <a:endParaRPr lang="de-DE" altLang="de-DE"/>
          </a:p>
        </p:txBody>
      </p:sp>
      <p:sp>
        <p:nvSpPr>
          <p:cNvPr id="39939" name="Rectangle 2">
            <a:extLst>
              <a:ext uri="{FF2B5EF4-FFF2-40B4-BE49-F238E27FC236}">
                <a16:creationId xmlns:a16="http://schemas.microsoft.com/office/drawing/2014/main" id="{BFA44425-D77E-0981-6BDD-D54D0BE83CBE}"/>
              </a:ext>
            </a:extLst>
          </p:cNvPr>
          <p:cNvSpPr>
            <a:spLocks noRot="1" noChangeArrowheads="1" noTextEdit="1"/>
          </p:cNvSpPr>
          <p:nvPr>
            <p:ph type="sldImg"/>
          </p:nvPr>
        </p:nvSpPr>
        <p:spPr>
          <a:ln/>
        </p:spPr>
      </p:sp>
      <p:sp>
        <p:nvSpPr>
          <p:cNvPr id="39940" name="Rectangle 3">
            <a:extLst>
              <a:ext uri="{FF2B5EF4-FFF2-40B4-BE49-F238E27FC236}">
                <a16:creationId xmlns:a16="http://schemas.microsoft.com/office/drawing/2014/main" id="{52D459EF-BCF6-E629-803D-9ABBAC9A90FC}"/>
              </a:ext>
            </a:extLst>
          </p:cNvPr>
          <p:cNvSpPr>
            <a:spLocks noGrp="1" noChangeArrowheads="1"/>
          </p:cNvSpPr>
          <p:nvPr>
            <p:ph type="body" idx="1"/>
          </p:nvPr>
        </p:nvSpPr>
        <p:spPr>
          <a:xfrm>
            <a:off x="938213" y="4860925"/>
            <a:ext cx="5451475" cy="4605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sz="1100" b="1">
                <a:latin typeface="Arial" panose="020B0604020202020204" pitchFamily="34" charset="0"/>
              </a:rPr>
              <a:t>Year-Book ISAF</a:t>
            </a:r>
            <a:br>
              <a:rPr lang="de-CH" altLang="de-DE" sz="1000" b="1">
                <a:latin typeface="Arial" panose="020B0604020202020204" pitchFamily="34" charset="0"/>
              </a:rPr>
            </a:br>
            <a:r>
              <a:rPr lang="de-CH" altLang="de-DE" sz="1000">
                <a:latin typeface="Arial" panose="020B0604020202020204" pitchFamily="34" charset="0"/>
              </a:rPr>
              <a:t>Jährlich publiziert mit den folgenden Informationen:</a:t>
            </a:r>
            <a:br>
              <a:rPr lang="de-CH" altLang="de-DE" sz="1000">
                <a:latin typeface="Arial" panose="020B0604020202020204" pitchFamily="34" charset="0"/>
              </a:rPr>
            </a:br>
            <a:r>
              <a:rPr lang="de-CH" altLang="de-DE" sz="1000">
                <a:latin typeface="Arial" panose="020B0604020202020204" pitchFamily="34" charset="0"/>
              </a:rPr>
              <a:t>	- Mitglied-Verbände</a:t>
            </a:r>
            <a:br>
              <a:rPr lang="de-CH" altLang="de-DE" sz="1000">
                <a:latin typeface="Arial" panose="020B0604020202020204" pitchFamily="34" charset="0"/>
              </a:rPr>
            </a:br>
            <a:r>
              <a:rPr lang="de-CH" altLang="de-DE" sz="1000">
                <a:latin typeface="Arial" panose="020B0604020202020204" pitchFamily="34" charset="0"/>
              </a:rPr>
              <a:t>	- Int. Klassenvereinigungen</a:t>
            </a:r>
            <a:br>
              <a:rPr lang="de-CH" altLang="de-DE" sz="1000">
                <a:latin typeface="Arial" panose="020B0604020202020204" pitchFamily="34" charset="0"/>
              </a:rPr>
            </a:br>
            <a:r>
              <a:rPr lang="de-CH" altLang="de-DE" sz="1000">
                <a:latin typeface="Arial" panose="020B0604020202020204" pitchFamily="34" charset="0"/>
              </a:rPr>
              <a:t>	- Komitees ISAF</a:t>
            </a:r>
            <a:br>
              <a:rPr lang="de-CH" altLang="de-DE" sz="1000">
                <a:latin typeface="Arial" panose="020B0604020202020204" pitchFamily="34" charset="0"/>
              </a:rPr>
            </a:br>
            <a:r>
              <a:rPr lang="de-CH" altLang="de-DE" sz="1000">
                <a:latin typeface="Arial" panose="020B0604020202020204" pitchFamily="34" charset="0"/>
              </a:rPr>
              <a:t>	- Adressen</a:t>
            </a:r>
            <a:br>
              <a:rPr lang="de-CH" altLang="de-DE" sz="1000">
                <a:latin typeface="Arial" panose="020B0604020202020204" pitchFamily="34" charset="0"/>
              </a:rPr>
            </a:br>
            <a:r>
              <a:rPr lang="de-CH" altLang="de-DE" sz="1000">
                <a:latin typeface="Arial" panose="020B0604020202020204" pitchFamily="34" charset="0"/>
              </a:rPr>
              <a:t>	- Offizielle: Int. Schiedsrichter, Wettfahrtleiter, Umpires, Vermesser</a:t>
            </a:r>
            <a:br>
              <a:rPr lang="de-CH" altLang="de-DE" sz="1000">
                <a:latin typeface="Arial" panose="020B0604020202020204" pitchFamily="34" charset="0"/>
              </a:rPr>
            </a:br>
            <a:r>
              <a:rPr lang="de-CH" altLang="de-DE" sz="1000">
                <a:latin typeface="Arial" panose="020B0604020202020204" pitchFamily="34" charset="0"/>
              </a:rPr>
              <a:t>	- Constitution</a:t>
            </a:r>
            <a:br>
              <a:rPr lang="de-CH" altLang="de-DE" sz="1000">
                <a:latin typeface="Arial" panose="020B0604020202020204" pitchFamily="34" charset="0"/>
              </a:rPr>
            </a:br>
            <a:r>
              <a:rPr lang="de-CH" altLang="de-DE" sz="1000">
                <a:latin typeface="Arial" panose="020B0604020202020204" pitchFamily="34" charset="0"/>
              </a:rPr>
              <a:t>	- Regulations</a:t>
            </a:r>
            <a:br>
              <a:rPr lang="de-CH" altLang="de-DE" sz="1000">
                <a:latin typeface="Arial" panose="020B0604020202020204" pitchFamily="34" charset="0"/>
              </a:rPr>
            </a:br>
            <a:endParaRPr lang="de-CH" altLang="de-DE" sz="1000">
              <a:latin typeface="Arial" panose="020B0604020202020204" pitchFamily="34" charset="0"/>
            </a:endParaRPr>
          </a:p>
          <a:p>
            <a:pPr eaLnBrk="1" hangingPunct="1"/>
            <a:r>
              <a:rPr lang="de-CH" altLang="de-DE" sz="1100" b="1">
                <a:latin typeface="Arial" panose="020B0604020202020204" pitchFamily="34" charset="0"/>
              </a:rPr>
              <a:t>Regulations ISAF</a:t>
            </a:r>
            <a:br>
              <a:rPr lang="de-CH" altLang="de-DE" sz="1000" b="1">
                <a:latin typeface="Arial" panose="020B0604020202020204" pitchFamily="34" charset="0"/>
              </a:rPr>
            </a:br>
            <a:r>
              <a:rPr lang="de-CH" altLang="de-DE" sz="1000">
                <a:latin typeface="Arial" panose="020B0604020202020204" pitchFamily="34" charset="0"/>
              </a:rPr>
              <a:t>Ausführungsbestimmungen und Vorschriften zur Verfassung (Constitution):</a:t>
            </a:r>
            <a:br>
              <a:rPr lang="de-CH" altLang="de-DE" sz="1000">
                <a:latin typeface="Arial" panose="020B0604020202020204" pitchFamily="34" charset="0"/>
              </a:rPr>
            </a:br>
            <a:r>
              <a:rPr lang="de-CH" altLang="de-DE" sz="1000">
                <a:latin typeface="Arial" panose="020B0604020202020204" pitchFamily="34" charset="0"/>
              </a:rPr>
              <a:t>	- Administration, Mitglieder</a:t>
            </a:r>
            <a:br>
              <a:rPr lang="de-CH" altLang="de-DE" sz="1000">
                <a:latin typeface="Arial" panose="020B0604020202020204" pitchFamily="34" charset="0"/>
              </a:rPr>
            </a:br>
            <a:r>
              <a:rPr lang="de-CH" altLang="de-DE" sz="1000">
                <a:latin typeface="Arial" panose="020B0604020202020204" pitchFamily="34" charset="0"/>
              </a:rPr>
              <a:t>	- Ernennungen von Funktionären</a:t>
            </a:r>
            <a:br>
              <a:rPr lang="de-CH" altLang="de-DE" sz="1000">
                <a:latin typeface="Arial" panose="020B0604020202020204" pitchFamily="34" charset="0"/>
              </a:rPr>
            </a:br>
            <a:r>
              <a:rPr lang="de-CH" altLang="de-DE" sz="1000">
                <a:latin typeface="Arial" panose="020B0604020202020204" pitchFamily="34" charset="0"/>
              </a:rPr>
              <a:t>	- Kommissionen</a:t>
            </a:r>
            <a:br>
              <a:rPr lang="de-CH" altLang="de-DE" sz="1000">
                <a:latin typeface="Arial" panose="020B0604020202020204" pitchFamily="34" charset="0"/>
              </a:rPr>
            </a:br>
            <a:r>
              <a:rPr lang="de-CH" altLang="de-DE" sz="1000">
                <a:latin typeface="Arial" panose="020B0604020202020204" pitchFamily="34" charset="0"/>
              </a:rPr>
              <a:t>	- Veranstaltungen, Regatten (speziell Reg. 19, 20, 21 und 22)</a:t>
            </a:r>
            <a:br>
              <a:rPr lang="de-CH" altLang="de-DE" sz="1000">
                <a:latin typeface="Arial" panose="020B0604020202020204" pitchFamily="34" charset="0"/>
              </a:rPr>
            </a:br>
            <a:r>
              <a:rPr lang="de-CH" altLang="de-DE" sz="1000">
                <a:latin typeface="Arial" panose="020B0604020202020204" pitchFamily="34" charset="0"/>
              </a:rPr>
              <a:t>	- Int. Klassenvereinigungen</a:t>
            </a:r>
            <a:br>
              <a:rPr lang="de-CH" altLang="de-DE" sz="1000">
                <a:latin typeface="Arial" panose="020B0604020202020204" pitchFamily="34" charset="0"/>
              </a:rPr>
            </a:br>
            <a:r>
              <a:rPr lang="de-CH" altLang="de-DE" sz="1000">
                <a:latin typeface="Arial" panose="020B0604020202020204" pitchFamily="34" charset="0"/>
              </a:rPr>
              <a:t>	- Wettfahrtregeln und Offizielle</a:t>
            </a:r>
          </a:p>
          <a:p>
            <a:pPr eaLnBrk="1" hangingPunct="1"/>
            <a:br>
              <a:rPr lang="de-CH" altLang="de-DE" sz="1000">
                <a:latin typeface="Arial" panose="020B0604020202020204" pitchFamily="34" charset="0"/>
              </a:rPr>
            </a:br>
            <a:r>
              <a:rPr lang="de-CH" altLang="de-DE" sz="1100" b="1">
                <a:latin typeface="Arial" panose="020B0604020202020204" pitchFamily="34" charset="0"/>
              </a:rPr>
              <a:t>Manuals für Regatta-Offizielle</a:t>
            </a:r>
            <a:br>
              <a:rPr lang="de-CH" altLang="de-DE" sz="1000" b="1">
                <a:latin typeface="Arial" panose="020B0604020202020204" pitchFamily="34" charset="0"/>
              </a:rPr>
            </a:br>
            <a:r>
              <a:rPr lang="de-CH" altLang="de-DE" sz="1000">
                <a:latin typeface="Arial" panose="020B0604020202020204" pitchFamily="34" charset="0"/>
              </a:rPr>
              <a:t>Die Manuals können bei www.sailing.org eingesehen oder heruntergeladen werden.</a:t>
            </a:r>
            <a:endParaRPr lang="de-CH" altLang="de-DE" sz="1000" b="1">
              <a:latin typeface="Arial" panose="020B0604020202020204" pitchFamily="34" charset="0"/>
            </a:endParaRPr>
          </a:p>
          <a:p>
            <a:pPr eaLnBrk="1" hangingPunct="1"/>
            <a:endParaRPr lang="de-CH" altLang="de-DE" sz="1000" b="1">
              <a:latin typeface="Arial" panose="020B0604020202020204" pitchFamily="34" charset="0"/>
            </a:endParaRPr>
          </a:p>
        </p:txBody>
      </p:sp>
      <p:sp>
        <p:nvSpPr>
          <p:cNvPr id="39941" name="Text Box 4">
            <a:extLst>
              <a:ext uri="{FF2B5EF4-FFF2-40B4-BE49-F238E27FC236}">
                <a16:creationId xmlns:a16="http://schemas.microsoft.com/office/drawing/2014/main" id="{C8CA7957-3B13-0CFB-FB9C-2E2FAD2B30F6}"/>
              </a:ext>
            </a:extLst>
          </p:cNvPr>
          <p:cNvSpPr txBox="1">
            <a:spLocks noChangeArrowheads="1"/>
          </p:cNvSpPr>
          <p:nvPr/>
        </p:nvSpPr>
        <p:spPr bwMode="auto">
          <a:xfrm>
            <a:off x="4443413" y="0"/>
            <a:ext cx="238760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2. Regeln und Vorschriften</a:t>
            </a:r>
            <a:endParaRPr lang="de-DE" altLang="de-DE" b="0" i="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a:extLst>
              <a:ext uri="{FF2B5EF4-FFF2-40B4-BE49-F238E27FC236}">
                <a16:creationId xmlns:a16="http://schemas.microsoft.com/office/drawing/2014/main" id="{CAD61577-B351-B301-05A3-D8C7DC771184}"/>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54769EB-76E7-41F2-82B2-7B141BA776C1}" type="slidenum">
              <a:rPr lang="de-DE" altLang="de-DE"/>
              <a:pPr>
                <a:spcBef>
                  <a:spcPct val="0"/>
                </a:spcBef>
              </a:pPr>
              <a:t>15</a:t>
            </a:fld>
            <a:endParaRPr lang="de-DE" altLang="de-DE"/>
          </a:p>
        </p:txBody>
      </p:sp>
      <p:sp>
        <p:nvSpPr>
          <p:cNvPr id="41987" name="Rectangle 2">
            <a:extLst>
              <a:ext uri="{FF2B5EF4-FFF2-40B4-BE49-F238E27FC236}">
                <a16:creationId xmlns:a16="http://schemas.microsoft.com/office/drawing/2014/main" id="{9FF4D844-E46D-4026-371E-C5FDBFDDD955}"/>
              </a:ext>
            </a:extLst>
          </p:cNvPr>
          <p:cNvSpPr>
            <a:spLocks noRot="1" noChangeArrowheads="1" noTextEdit="1"/>
          </p:cNvSpPr>
          <p:nvPr>
            <p:ph type="sldImg"/>
          </p:nvPr>
        </p:nvSpPr>
        <p:spPr>
          <a:ln/>
        </p:spPr>
      </p:sp>
      <p:sp>
        <p:nvSpPr>
          <p:cNvPr id="41988" name="Rectangle 3">
            <a:extLst>
              <a:ext uri="{FF2B5EF4-FFF2-40B4-BE49-F238E27FC236}">
                <a16:creationId xmlns:a16="http://schemas.microsoft.com/office/drawing/2014/main" id="{74D9631F-648B-41AA-04A8-18C68A5C48CD}"/>
              </a:ext>
            </a:extLst>
          </p:cNvPr>
          <p:cNvSpPr>
            <a:spLocks noGrp="1" noChangeArrowheads="1"/>
          </p:cNvSpPr>
          <p:nvPr>
            <p:ph type="body" idx="1"/>
          </p:nvPr>
        </p:nvSpPr>
        <p:spPr>
          <a:xfrm>
            <a:off x="938213" y="4860925"/>
            <a:ext cx="5451475" cy="4605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b="1">
                <a:latin typeface="Arial" panose="020B0604020202020204" pitchFamily="34" charset="0"/>
              </a:rPr>
              <a:t>Das „CASE and CALL BOOK“ von ISAF</a:t>
            </a:r>
          </a:p>
          <a:p>
            <a:pPr eaLnBrk="1" hangingPunct="1"/>
            <a:r>
              <a:rPr lang="de-CH" altLang="de-DE" sz="1100">
                <a:latin typeface="Arial" panose="020B0604020202020204" pitchFamily="34" charset="0"/>
              </a:rPr>
              <a:t>Dabei handelt es sich um eine Sammlung von Berufungs-Entscheidungen, behandelt vom ISAF Racing Rules Committee.</a:t>
            </a:r>
          </a:p>
          <a:p>
            <a:pPr eaLnBrk="1" hangingPunct="1"/>
            <a:r>
              <a:rPr lang="de-CH" altLang="de-DE" sz="1100">
                <a:latin typeface="Arial" panose="020B0604020202020204" pitchFamily="34" charset="0"/>
              </a:rPr>
              <a:t>Die Sammlung enthält Entscheidungen von:</a:t>
            </a:r>
            <a:br>
              <a:rPr lang="de-CH" altLang="de-DE" sz="1100">
                <a:latin typeface="Arial" panose="020B0604020202020204" pitchFamily="34" charset="0"/>
              </a:rPr>
            </a:br>
            <a:r>
              <a:rPr lang="de-CH" altLang="de-DE" sz="1100">
                <a:latin typeface="Arial" panose="020B0604020202020204" pitchFamily="34" charset="0"/>
              </a:rPr>
              <a:t>- Fleet-Race-Regatten</a:t>
            </a:r>
            <a:br>
              <a:rPr lang="de-CH" altLang="de-DE" sz="1100">
                <a:latin typeface="Arial" panose="020B0604020202020204" pitchFamily="34" charset="0"/>
              </a:rPr>
            </a:br>
            <a:r>
              <a:rPr lang="de-CH" altLang="de-DE" sz="1100">
                <a:latin typeface="Arial" panose="020B0604020202020204" pitchFamily="34" charset="0"/>
              </a:rPr>
              <a:t>- Match-Racing-Regatten</a:t>
            </a:r>
            <a:br>
              <a:rPr lang="de-CH" altLang="de-DE" sz="1100">
                <a:latin typeface="Arial" panose="020B0604020202020204" pitchFamily="34" charset="0"/>
              </a:rPr>
            </a:br>
            <a:r>
              <a:rPr lang="de-CH" altLang="de-DE" sz="1100">
                <a:latin typeface="Arial" panose="020B0604020202020204" pitchFamily="34" charset="0"/>
              </a:rPr>
              <a:t>- Team-Racing-Regatten.</a:t>
            </a:r>
          </a:p>
          <a:p>
            <a:pPr eaLnBrk="1" hangingPunct="1"/>
            <a:endParaRPr lang="de-CH" altLang="de-DE" sz="1100">
              <a:latin typeface="Arial" panose="020B0604020202020204" pitchFamily="34" charset="0"/>
            </a:endParaRPr>
          </a:p>
          <a:p>
            <a:pPr eaLnBrk="1" hangingPunct="1"/>
            <a:r>
              <a:rPr lang="de-CH" altLang="de-DE" sz="1100">
                <a:latin typeface="Arial" panose="020B0604020202020204" pitchFamily="34" charset="0"/>
              </a:rPr>
              <a:t>Das </a:t>
            </a:r>
            <a:r>
              <a:rPr lang="de-CH" altLang="de-DE" sz="1100" b="1">
                <a:latin typeface="Arial" panose="020B0604020202020204" pitchFamily="34" charset="0"/>
              </a:rPr>
              <a:t>CASE BOOK </a:t>
            </a:r>
            <a:r>
              <a:rPr lang="de-CH" altLang="de-DE" sz="1100">
                <a:latin typeface="Arial" panose="020B0604020202020204" pitchFamily="34" charset="0"/>
              </a:rPr>
              <a:t>umfasst die Entscheidungen von über 100 Protest-Fällen bei Fleet-Race-Regatten, sowie ein Kurzfassung, systematisch geordnet nach Regelgruppen.</a:t>
            </a:r>
          </a:p>
          <a:p>
            <a:pPr eaLnBrk="1" hangingPunct="1"/>
            <a:endParaRPr lang="de-CH" altLang="de-DE" sz="1100">
              <a:latin typeface="Arial" panose="020B0604020202020204" pitchFamily="34" charset="0"/>
            </a:endParaRPr>
          </a:p>
          <a:p>
            <a:pPr eaLnBrk="1" hangingPunct="1"/>
            <a:r>
              <a:rPr lang="de-DE" altLang="de-DE" sz="1100" b="1">
                <a:latin typeface="Arial" panose="020B0604020202020204" pitchFamily="34" charset="0"/>
              </a:rPr>
              <a:t>Q&amp;A-Service von ISAF</a:t>
            </a:r>
            <a:br>
              <a:rPr lang="de-DE" altLang="de-DE" sz="1100" b="1">
                <a:latin typeface="Arial" panose="020B0604020202020204" pitchFamily="34" charset="0"/>
              </a:rPr>
            </a:br>
            <a:r>
              <a:rPr lang="de-DE" altLang="de-DE" sz="1100">
                <a:latin typeface="Arial" panose="020B0604020202020204" pitchFamily="34" charset="0"/>
              </a:rPr>
              <a:t>Der „Question and Answer Service“ von ISAF beantwortet Fragen zu den Wettfahrtregeln. Die Fragen mit den Antworten werden laufend in der Homepage von ISAF publiziert und in einem „Q&amp;A-Booklet“ zusammengefasst.</a:t>
            </a:r>
            <a:endParaRPr lang="de-DE" altLang="de-DE" sz="1100" b="1">
              <a:latin typeface="Arial" panose="020B0604020202020204" pitchFamily="34" charset="0"/>
            </a:endParaRPr>
          </a:p>
        </p:txBody>
      </p:sp>
      <p:sp>
        <p:nvSpPr>
          <p:cNvPr id="41989" name="Text Box 4">
            <a:extLst>
              <a:ext uri="{FF2B5EF4-FFF2-40B4-BE49-F238E27FC236}">
                <a16:creationId xmlns:a16="http://schemas.microsoft.com/office/drawing/2014/main" id="{885F1C6D-90E7-CF79-4FF7-F43C6E649083}"/>
              </a:ext>
            </a:extLst>
          </p:cNvPr>
          <p:cNvSpPr txBox="1">
            <a:spLocks noChangeArrowheads="1"/>
          </p:cNvSpPr>
          <p:nvPr/>
        </p:nvSpPr>
        <p:spPr bwMode="auto">
          <a:xfrm>
            <a:off x="4443413" y="0"/>
            <a:ext cx="223837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2. Regeln und Vorschriften</a:t>
            </a:r>
            <a:endParaRPr lang="de-DE" altLang="de-DE" b="0" i="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a:extLst>
              <a:ext uri="{FF2B5EF4-FFF2-40B4-BE49-F238E27FC236}">
                <a16:creationId xmlns:a16="http://schemas.microsoft.com/office/drawing/2014/main" id="{0506A624-4AEA-A10C-BE27-2064212B40BA}"/>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81FE1A4-8901-44A7-A2D4-71018EC3EFE8}" type="slidenum">
              <a:rPr lang="de-DE" altLang="de-DE"/>
              <a:pPr>
                <a:spcBef>
                  <a:spcPct val="0"/>
                </a:spcBef>
              </a:pPr>
              <a:t>16</a:t>
            </a:fld>
            <a:endParaRPr lang="de-DE" altLang="de-DE"/>
          </a:p>
        </p:txBody>
      </p:sp>
      <p:sp>
        <p:nvSpPr>
          <p:cNvPr id="44035" name="Rectangle 2">
            <a:extLst>
              <a:ext uri="{FF2B5EF4-FFF2-40B4-BE49-F238E27FC236}">
                <a16:creationId xmlns:a16="http://schemas.microsoft.com/office/drawing/2014/main" id="{9A7AF493-97B8-A67B-ED25-BDEC2AA73088}"/>
              </a:ext>
            </a:extLst>
          </p:cNvPr>
          <p:cNvSpPr>
            <a:spLocks noRot="1" noChangeArrowheads="1" noTextEdit="1"/>
          </p:cNvSpPr>
          <p:nvPr>
            <p:ph type="sldImg"/>
          </p:nvPr>
        </p:nvSpPr>
        <p:spPr>
          <a:ln/>
        </p:spPr>
      </p:sp>
      <p:sp>
        <p:nvSpPr>
          <p:cNvPr id="40964" name="Rectangle 3">
            <a:extLst>
              <a:ext uri="{FF2B5EF4-FFF2-40B4-BE49-F238E27FC236}">
                <a16:creationId xmlns:a16="http://schemas.microsoft.com/office/drawing/2014/main" id="{C525B1C8-7343-9DD8-EAE2-E4FDEE8A56C7}"/>
              </a:ext>
            </a:extLst>
          </p:cNvPr>
          <p:cNvSpPr>
            <a:spLocks noGrp="1" noChangeArrowheads="1"/>
          </p:cNvSpPr>
          <p:nvPr>
            <p:ph type="body" idx="1"/>
          </p:nvPr>
        </p:nvSpPr>
        <p:spPr>
          <a:xfrm>
            <a:off x="938213" y="4743450"/>
            <a:ext cx="5741987" cy="5041900"/>
          </a:xfrm>
        </p:spPr>
        <p:txBody>
          <a:bodyPr/>
          <a:lstStyle/>
          <a:p>
            <a:pPr eaLnBrk="1" hangingPunct="1">
              <a:defRPr/>
            </a:pPr>
            <a:r>
              <a:rPr lang="de-DE" sz="1000" dirty="0">
                <a:sym typeface="Wingdings" pitchFamily="2" charset="2"/>
              </a:rPr>
              <a:t>  Reglement zur Austragung von Fleet-</a:t>
            </a:r>
            <a:r>
              <a:rPr lang="de-DE" sz="1000" dirty="0" err="1">
                <a:sym typeface="Wingdings" pitchFamily="2" charset="2"/>
              </a:rPr>
              <a:t>Race</a:t>
            </a:r>
            <a:r>
              <a:rPr lang="de-DE" sz="1000" dirty="0">
                <a:sym typeface="Wingdings" pitchFamily="2" charset="2"/>
              </a:rPr>
              <a:t>-Schweizermeisterschaften</a:t>
            </a:r>
            <a:br>
              <a:rPr lang="de-DE" sz="1000" dirty="0">
                <a:sym typeface="Wingdings" pitchFamily="2" charset="2"/>
              </a:rPr>
            </a:br>
            <a:r>
              <a:rPr lang="de-DE" sz="1000" dirty="0">
                <a:sym typeface="Wingdings" pitchFamily="2" charset="2"/>
              </a:rPr>
              <a:t>    (mit Beilage 1: Terminplan)			  siehe Regatta-Stick</a:t>
            </a:r>
          </a:p>
          <a:p>
            <a:pPr eaLnBrk="1" hangingPunct="1">
              <a:defRPr/>
            </a:pPr>
            <a:r>
              <a:rPr lang="de-CH" sz="1000" dirty="0">
                <a:sym typeface="Wingdings" pitchFamily="2" charset="2"/>
              </a:rPr>
              <a:t>	Das Reglement behandelt insbesondere:</a:t>
            </a:r>
            <a:br>
              <a:rPr lang="de-CH" sz="1000" dirty="0">
                <a:sym typeface="Wingdings" pitchFamily="2" charset="2"/>
              </a:rPr>
            </a:br>
            <a:r>
              <a:rPr lang="de-CH" sz="1000" dirty="0">
                <a:sym typeface="Wingdings" pitchFamily="2" charset="2"/>
              </a:rPr>
              <a:t>	- die Berechtigung für die Austragung einer SM</a:t>
            </a:r>
            <a:br>
              <a:rPr lang="de-CH" sz="1000" dirty="0">
                <a:sym typeface="Wingdings" pitchFamily="2" charset="2"/>
              </a:rPr>
            </a:br>
            <a:r>
              <a:rPr lang="de-CH" sz="1000" dirty="0">
                <a:sym typeface="Wingdings" pitchFamily="2" charset="2"/>
              </a:rPr>
              <a:t>	- die Bedingungen für die Durchführung einer SM</a:t>
            </a:r>
            <a:br>
              <a:rPr lang="de-CH" sz="1000" dirty="0">
                <a:sym typeface="Wingdings" pitchFamily="2" charset="2"/>
              </a:rPr>
            </a:br>
            <a:r>
              <a:rPr lang="de-CH" sz="1000" dirty="0">
                <a:sym typeface="Wingdings" pitchFamily="2" charset="2"/>
              </a:rPr>
              <a:t>	- die Voraussetzungen für die Gültigkeit einer SM.</a:t>
            </a:r>
          </a:p>
          <a:p>
            <a:pPr eaLnBrk="1" hangingPunct="1">
              <a:defRPr/>
            </a:pPr>
            <a:r>
              <a:rPr lang="de-DE" sz="1000" dirty="0">
                <a:cs typeface="Arial" charset="0"/>
                <a:sym typeface="Wingdings" pitchFamily="2" charset="2"/>
              </a:rPr>
              <a:t>  Reglement für die Austragung von Open-Match-</a:t>
            </a:r>
            <a:r>
              <a:rPr lang="de-DE" sz="1000" dirty="0" err="1">
                <a:cs typeface="Arial" charset="0"/>
                <a:sym typeface="Wingdings" pitchFamily="2" charset="2"/>
              </a:rPr>
              <a:t>Race</a:t>
            </a:r>
            <a:r>
              <a:rPr lang="de-DE" sz="1000" dirty="0">
                <a:cs typeface="Arial" charset="0"/>
                <a:sym typeface="Wingdings" pitchFamily="2" charset="2"/>
              </a:rPr>
              <a:t>-Schweizermeisterschaften</a:t>
            </a:r>
          </a:p>
          <a:p>
            <a:pPr eaLnBrk="1" hangingPunct="1">
              <a:defRPr/>
            </a:pPr>
            <a:r>
              <a:rPr lang="de-DE" sz="1000" dirty="0">
                <a:sym typeface="Wingdings" pitchFamily="2" charset="2"/>
              </a:rPr>
              <a:t>  Reglement für Klassenvereinigungen</a:t>
            </a:r>
          </a:p>
          <a:p>
            <a:pPr eaLnBrk="1" hangingPunct="1">
              <a:defRPr/>
            </a:pPr>
            <a:r>
              <a:rPr lang="de-CH" sz="1000" dirty="0">
                <a:sym typeface="Wingdings" pitchFamily="2" charset="2"/>
              </a:rPr>
              <a:t>	Das Reglement behandelt:</a:t>
            </a:r>
            <a:br>
              <a:rPr lang="de-CH" sz="1000" dirty="0">
                <a:sym typeface="Wingdings" pitchFamily="2" charset="2"/>
              </a:rPr>
            </a:br>
            <a:r>
              <a:rPr lang="de-CH" sz="1000" dirty="0">
                <a:sym typeface="Wingdings" pitchFamily="2" charset="2"/>
              </a:rPr>
              <a:t>	- die Bedingungen für die Anerkennung von Klassenvereinigungen</a:t>
            </a:r>
            <a:br>
              <a:rPr lang="de-CH" sz="1000" dirty="0">
                <a:sym typeface="Wingdings" pitchFamily="2" charset="2"/>
              </a:rPr>
            </a:br>
            <a:r>
              <a:rPr lang="de-CH" sz="1000" dirty="0">
                <a:sym typeface="Wingdings" pitchFamily="2" charset="2"/>
              </a:rPr>
              <a:t>	- die Verpflichtungen und Rechte von Klassenvereinigungen</a:t>
            </a:r>
            <a:br>
              <a:rPr lang="de-CH" sz="1000" dirty="0">
                <a:sym typeface="Wingdings" pitchFamily="2" charset="2"/>
              </a:rPr>
            </a:br>
            <a:r>
              <a:rPr lang="de-CH" sz="1000" dirty="0">
                <a:sym typeface="Wingdings" pitchFamily="2" charset="2"/>
              </a:rPr>
              <a:t>	- die Berechtigung zur Durchführung von Schweizermeisterschaften</a:t>
            </a:r>
            <a:endParaRPr lang="de-DE" sz="1000" dirty="0">
              <a:sym typeface="Wingdings" pitchFamily="2" charset="2"/>
            </a:endParaRPr>
          </a:p>
          <a:p>
            <a:pPr eaLnBrk="1" hangingPunct="1">
              <a:defRPr/>
            </a:pPr>
            <a:r>
              <a:rPr lang="de-DE" sz="1000" dirty="0">
                <a:sym typeface="Wingdings" pitchFamily="2" charset="2"/>
              </a:rPr>
              <a:t>  Die Ausführungsbestimmungen zu den </a:t>
            </a:r>
            <a:r>
              <a:rPr lang="de-DE" sz="1000" dirty="0" err="1">
                <a:sym typeface="Wingdings" pitchFamily="2" charset="2"/>
              </a:rPr>
              <a:t>Regulations</a:t>
            </a:r>
            <a:r>
              <a:rPr lang="de-DE" sz="1000" dirty="0">
                <a:sym typeface="Wingdings" pitchFamily="2" charset="2"/>
              </a:rPr>
              <a:t> 19 der ISAF</a:t>
            </a:r>
            <a:br>
              <a:rPr lang="de-DE" sz="1000" dirty="0">
                <a:sym typeface="Wingdings" pitchFamily="2" charset="2"/>
              </a:rPr>
            </a:br>
            <a:r>
              <a:rPr lang="de-DE" sz="1000" dirty="0">
                <a:sym typeface="Wingdings" pitchFamily="2" charset="2"/>
              </a:rPr>
              <a:t>    „Startberechtigung an Regatten“</a:t>
            </a:r>
            <a:br>
              <a:rPr lang="de-DE" sz="1000" dirty="0">
                <a:sym typeface="Wingdings" pitchFamily="2" charset="2"/>
              </a:rPr>
            </a:br>
            <a:r>
              <a:rPr lang="de-DE" sz="1000" dirty="0">
                <a:sym typeface="Wingdings" pitchFamily="2" charset="2"/>
              </a:rPr>
              <a:t>	- regeln die Startberechtigung an Regatten</a:t>
            </a:r>
            <a:br>
              <a:rPr lang="de-DE" sz="1000" dirty="0">
                <a:sym typeface="Wingdings" pitchFamily="2" charset="2"/>
              </a:rPr>
            </a:br>
            <a:r>
              <a:rPr lang="de-DE" sz="1000" dirty="0">
                <a:sym typeface="Wingdings" pitchFamily="2" charset="2"/>
              </a:rPr>
              <a:t>	- bezogen auf die festgelegten Regatta-Kategorien (Anhang zum Reglement)</a:t>
            </a:r>
          </a:p>
          <a:p>
            <a:pPr eaLnBrk="1" hangingPunct="1">
              <a:defRPr/>
            </a:pPr>
            <a:r>
              <a:rPr lang="de-DE" sz="1000" dirty="0">
                <a:sym typeface="Wingdings" pitchFamily="2" charset="2"/>
              </a:rPr>
              <a:t>  Die Ausführungsbestimmungen zu den </a:t>
            </a:r>
            <a:r>
              <a:rPr lang="de-DE" sz="1000" dirty="0" err="1">
                <a:sym typeface="Wingdings" pitchFamily="2" charset="2"/>
              </a:rPr>
              <a:t>Regulations</a:t>
            </a:r>
            <a:r>
              <a:rPr lang="de-DE" sz="1000" dirty="0">
                <a:sym typeface="Wingdings" pitchFamily="2" charset="2"/>
              </a:rPr>
              <a:t> 20 der ISAF „Werbung“ </a:t>
            </a:r>
            <a:br>
              <a:rPr lang="de-DE" sz="1000" dirty="0">
                <a:sym typeface="Wingdings" pitchFamily="2" charset="2"/>
              </a:rPr>
            </a:br>
            <a:r>
              <a:rPr lang="de-DE" sz="1000" dirty="0">
                <a:sym typeface="Wingdings" pitchFamily="2" charset="2"/>
              </a:rPr>
              <a:t>	- ergänzen Reg. 20 aus der Sicht von Swiss </a:t>
            </a:r>
            <a:r>
              <a:rPr lang="de-DE" sz="1000" dirty="0" err="1">
                <a:sym typeface="Wingdings" pitchFamily="2" charset="2"/>
              </a:rPr>
              <a:t>Sailing</a:t>
            </a:r>
            <a:br>
              <a:rPr lang="de-DE" sz="1000" dirty="0">
                <a:sym typeface="Wingdings" pitchFamily="2" charset="2"/>
              </a:rPr>
            </a:br>
            <a:r>
              <a:rPr lang="de-DE" sz="1000" dirty="0">
                <a:sym typeface="Wingdings" pitchFamily="2" charset="2"/>
              </a:rPr>
              <a:t>	- regeln die Gebühren für Teilnehmer-Werbung</a:t>
            </a:r>
          </a:p>
          <a:p>
            <a:pPr marL="176851" indent="-176851" eaLnBrk="1" hangingPunct="1">
              <a:buFont typeface="Wingdings" pitchFamily="2" charset="2"/>
              <a:buChar char="l"/>
              <a:defRPr/>
            </a:pPr>
            <a:r>
              <a:rPr lang="de-DE" sz="1000" dirty="0">
                <a:sym typeface="Wingdings" pitchFamily="2" charset="2"/>
              </a:rPr>
              <a:t>Die Ausführungsbestimmungen zu den </a:t>
            </a:r>
            <a:r>
              <a:rPr lang="de-DE" sz="1000" dirty="0" err="1">
                <a:sym typeface="Wingdings" pitchFamily="2" charset="2"/>
              </a:rPr>
              <a:t>Regulations</a:t>
            </a:r>
            <a:r>
              <a:rPr lang="de-DE" sz="1000" dirty="0">
                <a:sym typeface="Wingdings" pitchFamily="2" charset="2"/>
              </a:rPr>
              <a:t> 21 der ISAF „Doping“</a:t>
            </a:r>
            <a:br>
              <a:rPr lang="de-DE" sz="1000" dirty="0">
                <a:sym typeface="Wingdings" pitchFamily="2" charset="2"/>
              </a:rPr>
            </a:br>
            <a:r>
              <a:rPr lang="de-DE" sz="1000" dirty="0">
                <a:sym typeface="Wingdings" pitchFamily="2" charset="2"/>
              </a:rPr>
              <a:t>	- erläutern die </a:t>
            </a:r>
            <a:r>
              <a:rPr lang="de-DE" sz="1000" dirty="0" err="1">
                <a:sym typeface="Wingdings" pitchFamily="2" charset="2"/>
              </a:rPr>
              <a:t>internat</a:t>
            </a:r>
            <a:r>
              <a:rPr lang="de-DE" sz="1000" dirty="0">
                <a:sym typeface="Wingdings" pitchFamily="2" charset="2"/>
              </a:rPr>
              <a:t>. und nationalen Vorschriften für Regatten in der Schweiz</a:t>
            </a:r>
          </a:p>
          <a:p>
            <a:pPr marL="176851" indent="-176851" eaLnBrk="1" hangingPunct="1">
              <a:buFont typeface="Wingdings" pitchFamily="2" charset="2"/>
              <a:buChar char="l"/>
              <a:defRPr/>
            </a:pPr>
            <a:r>
              <a:rPr lang="de-DE" sz="1000" dirty="0">
                <a:sym typeface="Wingdings" pitchFamily="2" charset="2"/>
              </a:rPr>
              <a:t>Die Ausführungsbestimmungen zum SM-Reglement präzisieren und ergänzen die Voraus-</a:t>
            </a:r>
            <a:br>
              <a:rPr lang="de-DE" sz="1000" dirty="0">
                <a:sym typeface="Wingdings" pitchFamily="2" charset="2"/>
              </a:rPr>
            </a:br>
            <a:r>
              <a:rPr lang="de-DE" sz="1000" dirty="0" err="1">
                <a:sym typeface="Wingdings" pitchFamily="2" charset="2"/>
              </a:rPr>
              <a:t>setzungen</a:t>
            </a:r>
            <a:r>
              <a:rPr lang="de-DE" sz="1000" dirty="0">
                <a:sym typeface="Wingdings" pitchFamily="2" charset="2"/>
              </a:rPr>
              <a:t> und Bedingungen für die Organisation und Durchführung einer SM.</a:t>
            </a:r>
          </a:p>
          <a:p>
            <a:pPr eaLnBrk="1" hangingPunct="1">
              <a:defRPr/>
            </a:pPr>
            <a:r>
              <a:rPr lang="de-DE" sz="1000" dirty="0">
                <a:sym typeface="Wingdings" pitchFamily="2" charset="2"/>
              </a:rPr>
              <a:t>  Das </a:t>
            </a:r>
            <a:r>
              <a:rPr lang="de-DE" sz="1000" dirty="0" err="1">
                <a:sym typeface="Wingdings" pitchFamily="2" charset="2"/>
              </a:rPr>
              <a:t>Berufungs</a:t>
            </a:r>
            <a:r>
              <a:rPr lang="de-DE" sz="1000" dirty="0">
                <a:sym typeface="Wingdings" pitchFamily="2" charset="2"/>
              </a:rPr>
              <a:t>–Reglement  präzisiert das Vorgehen bei Berufungen gegen</a:t>
            </a:r>
            <a:br>
              <a:rPr lang="de-DE" sz="1000" dirty="0">
                <a:sym typeface="Wingdings" pitchFamily="2" charset="2"/>
              </a:rPr>
            </a:br>
            <a:r>
              <a:rPr lang="de-DE" sz="1000" dirty="0">
                <a:sym typeface="Wingdings" pitchFamily="2" charset="2"/>
              </a:rPr>
              <a:t>     Entscheidungen von Schiedsgerichten    </a:t>
            </a:r>
            <a:r>
              <a:rPr lang="de-DE" sz="1000" dirty="0">
                <a:sym typeface="Wingdings 3" pitchFamily="18" charset="2"/>
              </a:rPr>
              <a:t>  </a:t>
            </a:r>
            <a:r>
              <a:rPr lang="de-DE" sz="1000" dirty="0">
                <a:sym typeface="Wingdings" pitchFamily="2" charset="2"/>
              </a:rPr>
              <a:t>siehe auch WR 70/71 und Anhang R der WR</a:t>
            </a:r>
          </a:p>
          <a:p>
            <a:pPr marL="176851" indent="-176851" eaLnBrk="1" hangingPunct="1">
              <a:buFont typeface="Wingdings" pitchFamily="2" charset="2"/>
              <a:buChar char="l"/>
              <a:defRPr/>
            </a:pPr>
            <a:r>
              <a:rPr lang="de-DE" sz="1000" dirty="0">
                <a:sym typeface="Wingdings" pitchFamily="2" charset="2"/>
              </a:rPr>
              <a:t>Das Spesen–Reglement  regelt die Entschädigung für Funktionäre des Verbandes</a:t>
            </a:r>
          </a:p>
          <a:p>
            <a:pPr eaLnBrk="1" hangingPunct="1">
              <a:defRPr/>
            </a:pPr>
            <a:endParaRPr lang="de-DE" sz="1000" dirty="0">
              <a:sym typeface="Wingdings" pitchFamily="2" charset="2"/>
            </a:endParaRPr>
          </a:p>
          <a:p>
            <a:pPr eaLnBrk="1" hangingPunct="1">
              <a:defRPr/>
            </a:pPr>
            <a:r>
              <a:rPr lang="de-DE" sz="1000" dirty="0">
                <a:sym typeface="Wingdings" pitchFamily="2" charset="2"/>
              </a:rPr>
              <a:t>                 </a:t>
            </a:r>
            <a:r>
              <a:rPr lang="de-DE" sz="1000" dirty="0">
                <a:sym typeface="Wingdings"/>
              </a:rPr>
              <a:t>  Die </a:t>
            </a:r>
            <a:r>
              <a:rPr lang="de-DE" sz="1000" dirty="0" err="1">
                <a:sym typeface="Wingdings"/>
              </a:rPr>
              <a:t>Reglemente</a:t>
            </a:r>
            <a:r>
              <a:rPr lang="de-DE" sz="1000" dirty="0">
                <a:sym typeface="Wingdings"/>
              </a:rPr>
              <a:t> stehen auf der Homepage von Swiss </a:t>
            </a:r>
            <a:r>
              <a:rPr lang="de-DE" sz="1000" dirty="0" err="1">
                <a:sym typeface="Wingdings"/>
              </a:rPr>
              <a:t>Sailing</a:t>
            </a:r>
            <a:r>
              <a:rPr lang="de-DE" sz="1000" dirty="0">
                <a:sym typeface="Wingdings"/>
              </a:rPr>
              <a:t> zur Verfügung</a:t>
            </a:r>
            <a:endParaRPr lang="de-DE" sz="1000" dirty="0">
              <a:sym typeface="Wingdings" pitchFamily="2" charset="2"/>
            </a:endParaRPr>
          </a:p>
          <a:p>
            <a:pPr eaLnBrk="1" hangingPunct="1">
              <a:defRPr/>
            </a:pPr>
            <a:endParaRPr lang="de-DE" sz="1000" dirty="0"/>
          </a:p>
        </p:txBody>
      </p:sp>
      <p:sp>
        <p:nvSpPr>
          <p:cNvPr id="44037" name="Text Box 4">
            <a:extLst>
              <a:ext uri="{FF2B5EF4-FFF2-40B4-BE49-F238E27FC236}">
                <a16:creationId xmlns:a16="http://schemas.microsoft.com/office/drawing/2014/main" id="{C2A5C663-70D9-6C9C-E3CB-B57C9F83E42B}"/>
              </a:ext>
            </a:extLst>
          </p:cNvPr>
          <p:cNvSpPr txBox="1">
            <a:spLocks noChangeArrowheads="1"/>
          </p:cNvSpPr>
          <p:nvPr/>
        </p:nvSpPr>
        <p:spPr bwMode="auto">
          <a:xfrm>
            <a:off x="4370388" y="0"/>
            <a:ext cx="216217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2. Regeln und Vorschriften</a:t>
            </a:r>
            <a:endParaRPr lang="de-DE" altLang="de-DE" b="0" i="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A7791C11-2B9D-DF98-3C74-373F265B93C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3F94F53-12FF-4B5E-9EAA-777B75A33265}" type="slidenum">
              <a:rPr lang="de-DE" altLang="de-DE"/>
              <a:pPr>
                <a:spcBef>
                  <a:spcPct val="0"/>
                </a:spcBef>
              </a:pPr>
              <a:t>17</a:t>
            </a:fld>
            <a:endParaRPr lang="de-DE" altLang="de-DE"/>
          </a:p>
        </p:txBody>
      </p:sp>
      <p:sp>
        <p:nvSpPr>
          <p:cNvPr id="46083" name="Rectangle 2">
            <a:extLst>
              <a:ext uri="{FF2B5EF4-FFF2-40B4-BE49-F238E27FC236}">
                <a16:creationId xmlns:a16="http://schemas.microsoft.com/office/drawing/2014/main" id="{E52D7A0A-C6CC-E4B7-36D4-AAC8337B9ECD}"/>
              </a:ext>
            </a:extLst>
          </p:cNvPr>
          <p:cNvSpPr>
            <a:spLocks noRot="1" noChangeArrowheads="1" noTextEdit="1"/>
          </p:cNvSpPr>
          <p:nvPr>
            <p:ph type="sldImg"/>
          </p:nvPr>
        </p:nvSpPr>
        <p:spPr>
          <a:xfrm>
            <a:off x="1104900" y="671513"/>
            <a:ext cx="5116513" cy="3836987"/>
          </a:xfrm>
          <a:ln/>
        </p:spPr>
      </p:sp>
      <p:sp>
        <p:nvSpPr>
          <p:cNvPr id="46084" name="Rectangle 3">
            <a:extLst>
              <a:ext uri="{FF2B5EF4-FFF2-40B4-BE49-F238E27FC236}">
                <a16:creationId xmlns:a16="http://schemas.microsoft.com/office/drawing/2014/main" id="{0ED4BB8D-FB71-B710-B1FB-BAB4E46E5A51}"/>
              </a:ext>
            </a:extLst>
          </p:cNvPr>
          <p:cNvSpPr>
            <a:spLocks noGrp="1" noChangeArrowheads="1"/>
          </p:cNvSpPr>
          <p:nvPr>
            <p:ph type="body" idx="1"/>
          </p:nvPr>
        </p:nvSpPr>
        <p:spPr>
          <a:xfrm>
            <a:off x="938213" y="4668838"/>
            <a:ext cx="5295900" cy="5002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DE" altLang="de-DE" sz="1100">
                <a:latin typeface="Arial" panose="020B0604020202020204" pitchFamily="34" charset="0"/>
                <a:sym typeface="Monotype Sorts" pitchFamily="2" charset="2"/>
              </a:rPr>
              <a:t>   Die WR definieren </a:t>
            </a:r>
            <a:r>
              <a:rPr lang="de-DE" altLang="de-DE" sz="1100" b="1">
                <a:latin typeface="Arial" panose="020B0604020202020204" pitchFamily="34" charset="0"/>
                <a:sym typeface="Monotype Sorts" pitchFamily="2" charset="2"/>
              </a:rPr>
              <a:t>„Regeln“ </a:t>
            </a:r>
            <a:r>
              <a:rPr lang="de-DE" altLang="de-DE" sz="1100">
                <a:latin typeface="Arial" panose="020B0604020202020204" pitchFamily="34" charset="0"/>
                <a:sym typeface="Monotype Sorts" pitchFamily="2" charset="2"/>
              </a:rPr>
              <a:t>wie folgt:</a:t>
            </a:r>
          </a:p>
          <a:p>
            <a:pPr eaLnBrk="1" hangingPunct="1"/>
            <a:r>
              <a:rPr lang="de-DE" altLang="de-DE" sz="1000">
                <a:latin typeface="Arial" panose="020B0604020202020204" pitchFamily="34" charset="0"/>
                <a:sym typeface="Monotype Sorts" pitchFamily="2" charset="2"/>
              </a:rPr>
              <a:t>	- Alle Teile der WR (nicht aber die Titel)</a:t>
            </a:r>
          </a:p>
          <a:p>
            <a:pPr eaLnBrk="1" hangingPunct="1"/>
            <a:r>
              <a:rPr lang="de-DE" altLang="de-DE" sz="1000">
                <a:latin typeface="Arial" panose="020B0604020202020204" pitchFamily="34" charset="0"/>
                <a:sym typeface="Monotype Sorts" pitchFamily="2" charset="2"/>
              </a:rPr>
              <a:t>	- Vorschriften des Nationalen Verbandes</a:t>
            </a:r>
          </a:p>
          <a:p>
            <a:pPr eaLnBrk="1" hangingPunct="1"/>
            <a:r>
              <a:rPr lang="de-DE" altLang="de-DE" sz="1000">
                <a:latin typeface="Arial" panose="020B0604020202020204" pitchFamily="34" charset="0"/>
                <a:sym typeface="Monotype Sorts" pitchFamily="2" charset="2"/>
              </a:rPr>
              <a:t>	- Klassenvorschriften</a:t>
            </a:r>
          </a:p>
          <a:p>
            <a:pPr eaLnBrk="1" hangingPunct="1"/>
            <a:r>
              <a:rPr lang="de-DE" altLang="de-DE" sz="1000">
                <a:latin typeface="Arial" panose="020B0604020202020204" pitchFamily="34" charset="0"/>
                <a:sym typeface="Monotype Sorts" pitchFamily="2" charset="2"/>
              </a:rPr>
              <a:t>	- Ausschreibung und Segelanweisungen</a:t>
            </a:r>
          </a:p>
          <a:p>
            <a:pPr eaLnBrk="1" hangingPunct="1"/>
            <a:r>
              <a:rPr lang="de-DE" altLang="de-DE" sz="1000">
                <a:latin typeface="Arial" panose="020B0604020202020204" pitchFamily="34" charset="0"/>
                <a:sym typeface="Monotype Sorts" pitchFamily="2" charset="2"/>
              </a:rPr>
              <a:t>	- Kodices ISAF (Regulations 19, 20, 21 und 22)</a:t>
            </a:r>
          </a:p>
          <a:p>
            <a:pPr eaLnBrk="1" hangingPunct="1"/>
            <a:r>
              <a:rPr lang="de-DE" altLang="de-DE" sz="1000">
                <a:latin typeface="Arial" panose="020B0604020202020204" pitchFamily="34" charset="0"/>
                <a:sym typeface="Monotype Sorts" pitchFamily="2" charset="2"/>
              </a:rPr>
              <a:t>	- Weitere Dokumente, die für den betreffenden</a:t>
            </a:r>
            <a:br>
              <a:rPr lang="de-DE" altLang="de-DE" sz="1000">
                <a:latin typeface="Arial" panose="020B0604020202020204" pitchFamily="34" charset="0"/>
                <a:sym typeface="Monotype Sorts" pitchFamily="2" charset="2"/>
              </a:rPr>
            </a:br>
            <a:r>
              <a:rPr lang="de-DE" altLang="de-DE" sz="1000">
                <a:latin typeface="Arial" panose="020B0604020202020204" pitchFamily="34" charset="0"/>
                <a:sym typeface="Monotype Sorts" pitchFamily="2" charset="2"/>
              </a:rPr>
              <a:t>	   Anlass Gültigkeit haben.</a:t>
            </a:r>
            <a:br>
              <a:rPr lang="de-DE" altLang="de-DE" sz="1000">
                <a:latin typeface="Arial" panose="020B0604020202020204" pitchFamily="34" charset="0"/>
                <a:sym typeface="Monotype Sorts" pitchFamily="2" charset="2"/>
              </a:rPr>
            </a:br>
            <a:endParaRPr lang="de-DE" altLang="de-DE" sz="800">
              <a:latin typeface="Arial" panose="020B0604020202020204" pitchFamily="34" charset="0"/>
              <a:sym typeface="Monotype Sorts" pitchFamily="2" charset="2"/>
            </a:endParaRPr>
          </a:p>
          <a:p>
            <a:pPr eaLnBrk="1" hangingPunct="1"/>
            <a:r>
              <a:rPr lang="de-DE" altLang="de-DE" sz="1100">
                <a:latin typeface="Arial" panose="020B0604020202020204" pitchFamily="34" charset="0"/>
                <a:sym typeface="Monotype Sorts" pitchFamily="2" charset="2"/>
              </a:rPr>
              <a:t>   Gemäss Definition gelten alle diese Regeln, auch wenn</a:t>
            </a:r>
            <a:br>
              <a:rPr lang="de-DE" altLang="de-DE" sz="1100">
                <a:latin typeface="Arial" panose="020B0604020202020204" pitchFamily="34" charset="0"/>
                <a:sym typeface="Monotype Sorts" pitchFamily="2" charset="2"/>
              </a:rPr>
            </a:br>
            <a:r>
              <a:rPr lang="de-DE" altLang="de-DE" sz="1100">
                <a:latin typeface="Arial" panose="020B0604020202020204" pitchFamily="34" charset="0"/>
                <a:sym typeface="Monotype Sorts" pitchFamily="2" charset="2"/>
              </a:rPr>
              <a:t>       sie nicht einzeln aufgeführt sind.</a:t>
            </a:r>
          </a:p>
          <a:p>
            <a:pPr eaLnBrk="1" hangingPunct="1"/>
            <a:r>
              <a:rPr lang="de-DE" altLang="de-DE" sz="1100">
                <a:latin typeface="Arial" panose="020B0604020202020204" pitchFamily="34" charset="0"/>
                <a:sym typeface="Wingdings" panose="05000000000000000000" pitchFamily="2" charset="2"/>
              </a:rPr>
              <a:t>   Regel 85 der WR hält fest, dass die Regel auch für den Veranstalter, die</a:t>
            </a:r>
            <a:br>
              <a:rPr lang="de-DE" altLang="de-DE" sz="1100">
                <a:latin typeface="Arial" panose="020B0604020202020204" pitchFamily="34" charset="0"/>
                <a:sym typeface="Wingdings" panose="05000000000000000000" pitchFamily="2" charset="2"/>
              </a:rPr>
            </a:br>
            <a:r>
              <a:rPr lang="de-DE" altLang="de-DE" sz="1100">
                <a:latin typeface="Arial" panose="020B0604020202020204" pitchFamily="34" charset="0"/>
                <a:sym typeface="Wingdings" panose="05000000000000000000" pitchFamily="2" charset="2"/>
              </a:rPr>
              <a:t>       Wettfahrtleitung und das Schiedsgericht gelten.</a:t>
            </a:r>
            <a:br>
              <a:rPr lang="de-DE" altLang="de-DE" sz="1100">
                <a:latin typeface="Arial" panose="020B0604020202020204" pitchFamily="34" charset="0"/>
                <a:sym typeface="Wingdings" panose="05000000000000000000" pitchFamily="2" charset="2"/>
              </a:rPr>
            </a:br>
            <a:endParaRPr lang="de-DE" altLang="de-DE" sz="800">
              <a:latin typeface="Arial" panose="020B0604020202020204" pitchFamily="34" charset="0"/>
              <a:sym typeface="Wingdings" panose="05000000000000000000" pitchFamily="2" charset="2"/>
            </a:endParaRPr>
          </a:p>
          <a:p>
            <a:pPr eaLnBrk="1" hangingPunct="1"/>
            <a:r>
              <a:rPr lang="de-CH" altLang="de-DE" b="1">
                <a:latin typeface="Arial" panose="020B0604020202020204" pitchFamily="34" charset="0"/>
                <a:sym typeface="Monotype Sorts" pitchFamily="2" charset="2"/>
              </a:rPr>
              <a:t>Kodices ISAF</a:t>
            </a:r>
            <a:br>
              <a:rPr lang="de-CH" altLang="de-DE" sz="1400" b="1">
                <a:latin typeface="Arial" panose="020B0604020202020204" pitchFamily="34" charset="0"/>
                <a:sym typeface="Monotype Sorts" pitchFamily="2" charset="2"/>
              </a:rPr>
            </a:br>
            <a:r>
              <a:rPr lang="de-CH" altLang="de-DE" sz="1000">
                <a:latin typeface="Arial" panose="020B0604020202020204" pitchFamily="34" charset="0"/>
                <a:sym typeface="Monotype Sorts" pitchFamily="2" charset="2"/>
              </a:rPr>
              <a:t>Die Kodices sind in den Wettfahrtregeln-Segeln nicht enthalten. Sie müssen im Bedarfsfall bei </a:t>
            </a:r>
            <a:r>
              <a:rPr lang="de-CH" altLang="de-DE" sz="1000" u="sng">
                <a:latin typeface="Arial" panose="020B0604020202020204" pitchFamily="34" charset="0"/>
                <a:sym typeface="Monotype Sorts" pitchFamily="2" charset="2"/>
              </a:rPr>
              <a:t>www.sailing.org</a:t>
            </a:r>
            <a:r>
              <a:rPr lang="de-CH" altLang="de-DE" sz="1000">
                <a:latin typeface="Arial" panose="020B0604020202020204" pitchFamily="34" charset="0"/>
                <a:sym typeface="Monotype Sorts" pitchFamily="2" charset="2"/>
              </a:rPr>
              <a:t> abgerufen werden.</a:t>
            </a:r>
          </a:p>
          <a:p>
            <a:pPr eaLnBrk="1" hangingPunct="1"/>
            <a:r>
              <a:rPr lang="de-CH" altLang="de-DE" sz="1000">
                <a:latin typeface="Arial" panose="020B0604020202020204" pitchFamily="34" charset="0"/>
                <a:sym typeface="Monotype Sorts" pitchFamily="2" charset="2"/>
              </a:rPr>
              <a:t>Swiss Sailing hat dazu Ausführungsbestimmungen erlassen (siehe Reglemente</a:t>
            </a:r>
            <a:br>
              <a:rPr lang="de-CH" altLang="de-DE" sz="1000">
                <a:latin typeface="Arial" panose="020B0604020202020204" pitchFamily="34" charset="0"/>
                <a:sym typeface="Monotype Sorts" pitchFamily="2" charset="2"/>
              </a:rPr>
            </a:br>
            <a:r>
              <a:rPr lang="de-CH" altLang="de-DE" sz="1000">
                <a:latin typeface="Arial" panose="020B0604020202020204" pitchFamily="34" charset="0"/>
                <a:sym typeface="Monotype Sorts" pitchFamily="2" charset="2"/>
              </a:rPr>
              <a:t>Swiss Sailing).</a:t>
            </a:r>
            <a:br>
              <a:rPr lang="de-CH" altLang="de-DE" sz="1000">
                <a:latin typeface="Arial" panose="020B0604020202020204" pitchFamily="34" charset="0"/>
                <a:sym typeface="Monotype Sorts" pitchFamily="2" charset="2"/>
              </a:rPr>
            </a:br>
            <a:br>
              <a:rPr lang="de-CH" altLang="de-DE" sz="800">
                <a:latin typeface="Arial" panose="020B0604020202020204" pitchFamily="34" charset="0"/>
                <a:sym typeface="Monotype Sorts" pitchFamily="2" charset="2"/>
              </a:rPr>
            </a:br>
            <a:r>
              <a:rPr lang="de-CH" altLang="de-DE" b="1">
                <a:latin typeface="Arial" panose="020B0604020202020204" pitchFamily="34" charset="0"/>
                <a:sym typeface="Monotype Sorts" pitchFamily="2" charset="2"/>
              </a:rPr>
              <a:t>Regeln für spezielle Regatten</a:t>
            </a:r>
            <a:br>
              <a:rPr lang="de-CH" altLang="de-DE" b="1">
                <a:latin typeface="Arial" panose="020B0604020202020204" pitchFamily="34" charset="0"/>
                <a:sym typeface="Monotype Sorts" pitchFamily="2" charset="2"/>
              </a:rPr>
            </a:br>
            <a:r>
              <a:rPr lang="de-CH" altLang="de-DE" b="1">
                <a:latin typeface="Arial" panose="020B0604020202020204" pitchFamily="34" charset="0"/>
                <a:sym typeface="Monotype Sorts" pitchFamily="2" charset="2"/>
              </a:rPr>
              <a:t>	</a:t>
            </a:r>
            <a:r>
              <a:rPr lang="de-CH" altLang="de-DE" sz="1000" b="1">
                <a:latin typeface="Arial" panose="020B0604020202020204" pitchFamily="34" charset="0"/>
                <a:sym typeface="Monotype Sorts" pitchFamily="2" charset="2"/>
              </a:rPr>
              <a:t>Anhang B: </a:t>
            </a:r>
            <a:r>
              <a:rPr lang="de-CH" altLang="de-DE" sz="1000">
                <a:latin typeface="Arial" panose="020B0604020202020204" pitchFamily="34" charset="0"/>
                <a:sym typeface="Monotype Sorts" pitchFamily="2" charset="2"/>
              </a:rPr>
              <a:t>Wettfahrtregeln für Segelsurfen</a:t>
            </a:r>
            <a:br>
              <a:rPr lang="de-CH" altLang="de-DE" sz="1000">
                <a:latin typeface="Arial" panose="020B0604020202020204" pitchFamily="34" charset="0"/>
                <a:sym typeface="Monotype Sorts" pitchFamily="2" charset="2"/>
              </a:rPr>
            </a:br>
            <a:r>
              <a:rPr lang="de-CH" altLang="de-DE" sz="1000">
                <a:latin typeface="Arial" panose="020B0604020202020204" pitchFamily="34" charset="0"/>
                <a:sym typeface="Monotype Sorts" pitchFamily="2" charset="2"/>
              </a:rPr>
              <a:t>	</a:t>
            </a:r>
            <a:r>
              <a:rPr lang="de-CH" altLang="de-DE" sz="1000" b="1">
                <a:latin typeface="Arial" panose="020B0604020202020204" pitchFamily="34" charset="0"/>
                <a:sym typeface="Monotype Sorts" pitchFamily="2" charset="2"/>
              </a:rPr>
              <a:t>Anhang C: </a:t>
            </a:r>
            <a:r>
              <a:rPr lang="de-CH" altLang="de-DE" sz="1000">
                <a:latin typeface="Arial" panose="020B0604020202020204" pitchFamily="34" charset="0"/>
                <a:sym typeface="Monotype Sorts" pitchFamily="2" charset="2"/>
              </a:rPr>
              <a:t>Wettfahrtregeln für Match Racing</a:t>
            </a:r>
            <a:br>
              <a:rPr lang="de-CH" altLang="de-DE" sz="1000">
                <a:latin typeface="Arial" panose="020B0604020202020204" pitchFamily="34" charset="0"/>
                <a:sym typeface="Monotype Sorts" pitchFamily="2" charset="2"/>
              </a:rPr>
            </a:br>
            <a:r>
              <a:rPr lang="de-CH" altLang="de-DE" sz="1000">
                <a:latin typeface="Arial" panose="020B0604020202020204" pitchFamily="34" charset="0"/>
                <a:sym typeface="Monotype Sorts" pitchFamily="2" charset="2"/>
              </a:rPr>
              <a:t>	</a:t>
            </a:r>
            <a:r>
              <a:rPr lang="de-CH" altLang="de-DE" sz="1000" b="1">
                <a:latin typeface="Arial" panose="020B0604020202020204" pitchFamily="34" charset="0"/>
                <a:sym typeface="Monotype Sorts" pitchFamily="2" charset="2"/>
              </a:rPr>
              <a:t>Anhang D: </a:t>
            </a:r>
            <a:r>
              <a:rPr lang="de-CH" altLang="de-DE" sz="1000">
                <a:latin typeface="Arial" panose="020B0604020202020204" pitchFamily="34" charset="0"/>
                <a:sym typeface="Monotype Sorts" pitchFamily="2" charset="2"/>
              </a:rPr>
              <a:t>Wettfahrtregeln für Team-Wettfahrten</a:t>
            </a:r>
            <a:br>
              <a:rPr lang="de-CH" altLang="de-DE" sz="1000">
                <a:latin typeface="Arial" panose="020B0604020202020204" pitchFamily="34" charset="0"/>
                <a:sym typeface="Monotype Sorts" pitchFamily="2" charset="2"/>
              </a:rPr>
            </a:br>
            <a:r>
              <a:rPr lang="de-CH" altLang="de-DE" sz="1000">
                <a:latin typeface="Arial" panose="020B0604020202020204" pitchFamily="34" charset="0"/>
                <a:sym typeface="Monotype Sorts" pitchFamily="2" charset="2"/>
              </a:rPr>
              <a:t>	</a:t>
            </a:r>
            <a:r>
              <a:rPr lang="de-CH" altLang="de-DE" sz="1000" b="1">
                <a:latin typeface="Arial" panose="020B0604020202020204" pitchFamily="34" charset="0"/>
                <a:sym typeface="Monotype Sorts" pitchFamily="2" charset="2"/>
              </a:rPr>
              <a:t>Anhang E: </a:t>
            </a:r>
            <a:r>
              <a:rPr lang="de-CH" altLang="de-DE" sz="1000">
                <a:latin typeface="Arial" panose="020B0604020202020204" pitchFamily="34" charset="0"/>
                <a:sym typeface="Monotype Sorts" pitchFamily="2" charset="2"/>
              </a:rPr>
              <a:t>Wettfahrten für ferngesteuerte Boote</a:t>
            </a:r>
            <a:br>
              <a:rPr lang="de-CH" altLang="de-DE" sz="1000">
                <a:latin typeface="Arial" panose="020B0604020202020204" pitchFamily="34" charset="0"/>
                <a:sym typeface="Monotype Sorts" pitchFamily="2" charset="2"/>
              </a:rPr>
            </a:br>
            <a:r>
              <a:rPr lang="de-CH" altLang="de-DE" sz="1000">
                <a:latin typeface="Arial" panose="020B0604020202020204" pitchFamily="34" charset="0"/>
                <a:sym typeface="Monotype Sorts" pitchFamily="2" charset="2"/>
              </a:rPr>
              <a:t>	</a:t>
            </a:r>
            <a:r>
              <a:rPr lang="de-CH" altLang="de-DE" sz="1000" b="1">
                <a:latin typeface="Arial" panose="020B0604020202020204" pitchFamily="34" charset="0"/>
                <a:sym typeface="Monotype Sorts" pitchFamily="2" charset="2"/>
              </a:rPr>
              <a:t>Anhang F:</a:t>
            </a:r>
            <a:r>
              <a:rPr lang="de-CH" altLang="de-DE" sz="1000">
                <a:latin typeface="Arial" panose="020B0604020202020204" pitchFamily="34" charset="0"/>
                <a:sym typeface="Monotype Sorts" pitchFamily="2" charset="2"/>
              </a:rPr>
              <a:t> Wettfahrten für Kiteboard Wettfahrten	</a:t>
            </a:r>
            <a:endParaRPr lang="de-DE" altLang="de-DE" sz="1400">
              <a:latin typeface="Arial" panose="020B0604020202020204" pitchFamily="34" charset="0"/>
              <a:sym typeface="Monotype Sorts" pitchFamily="2" charset="2"/>
            </a:endParaRPr>
          </a:p>
        </p:txBody>
      </p:sp>
      <p:sp>
        <p:nvSpPr>
          <p:cNvPr id="46085" name="Text Box 4">
            <a:extLst>
              <a:ext uri="{FF2B5EF4-FFF2-40B4-BE49-F238E27FC236}">
                <a16:creationId xmlns:a16="http://schemas.microsoft.com/office/drawing/2014/main" id="{AD0F6941-64D1-EA1E-31A6-04BAD357E73A}"/>
              </a:ext>
            </a:extLst>
          </p:cNvPr>
          <p:cNvSpPr txBox="1">
            <a:spLocks noChangeArrowheads="1"/>
          </p:cNvSpPr>
          <p:nvPr/>
        </p:nvSpPr>
        <p:spPr bwMode="auto">
          <a:xfrm>
            <a:off x="4370388" y="0"/>
            <a:ext cx="2236787"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2. Regeln und Vorschriften</a:t>
            </a:r>
            <a:endParaRPr lang="de-DE" altLang="de-DE" b="0" i="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a:extLst>
              <a:ext uri="{FF2B5EF4-FFF2-40B4-BE49-F238E27FC236}">
                <a16:creationId xmlns:a16="http://schemas.microsoft.com/office/drawing/2014/main" id="{D6AE659F-562E-705E-F183-EB0038CC2FA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02252C-11E9-4A8C-A0A3-9277B27384A3}" type="slidenum">
              <a:rPr lang="de-DE" altLang="de-DE"/>
              <a:pPr>
                <a:spcBef>
                  <a:spcPct val="0"/>
                </a:spcBef>
              </a:pPr>
              <a:t>18</a:t>
            </a:fld>
            <a:endParaRPr lang="de-DE" altLang="de-DE"/>
          </a:p>
        </p:txBody>
      </p:sp>
      <p:sp>
        <p:nvSpPr>
          <p:cNvPr id="48131" name="Rectangle 2">
            <a:extLst>
              <a:ext uri="{FF2B5EF4-FFF2-40B4-BE49-F238E27FC236}">
                <a16:creationId xmlns:a16="http://schemas.microsoft.com/office/drawing/2014/main" id="{940B60E4-D15D-A4BA-94FC-FA97B3DE82D9}"/>
              </a:ext>
            </a:extLst>
          </p:cNvPr>
          <p:cNvSpPr>
            <a:spLocks noRot="1" noChangeArrowheads="1" noTextEdit="1"/>
          </p:cNvSpPr>
          <p:nvPr>
            <p:ph type="sldImg"/>
          </p:nvPr>
        </p:nvSpPr>
        <p:spPr>
          <a:ln/>
        </p:spPr>
      </p:sp>
      <p:sp>
        <p:nvSpPr>
          <p:cNvPr id="48132" name="Rectangle 3">
            <a:extLst>
              <a:ext uri="{FF2B5EF4-FFF2-40B4-BE49-F238E27FC236}">
                <a16:creationId xmlns:a16="http://schemas.microsoft.com/office/drawing/2014/main" id="{23337DD5-C161-1135-20C2-D4FA44D92EF9}"/>
              </a:ext>
            </a:extLst>
          </p:cNvPr>
          <p:cNvSpPr>
            <a:spLocks noGrp="1" noChangeArrowheads="1"/>
          </p:cNvSpPr>
          <p:nvPr>
            <p:ph type="body" idx="1"/>
          </p:nvPr>
        </p:nvSpPr>
        <p:spPr>
          <a:xfrm>
            <a:off x="938213" y="4860925"/>
            <a:ext cx="5370512" cy="3989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sz="1100" b="1">
                <a:latin typeface="Arial" panose="020B0604020202020204" pitchFamily="34" charset="0"/>
              </a:rPr>
              <a:t>Zu den Grundregeln 3 und 4:</a:t>
            </a:r>
          </a:p>
          <a:p>
            <a:pPr eaLnBrk="1" hangingPunct="1"/>
            <a:r>
              <a:rPr lang="de-CH" altLang="de-DE" sz="1100">
                <a:latin typeface="Arial" panose="020B0604020202020204" pitchFamily="34" charset="0"/>
              </a:rPr>
              <a:t>Trotzdem dieser Grundsatz in den WR an erster Stelle steht, ist es aus rechtlichen Gründen notwendig, dies in den Ausschreibungen und Segelanweisungen ausdrücklich zu erwähnen.</a:t>
            </a:r>
          </a:p>
          <a:p>
            <a:pPr eaLnBrk="1" hangingPunct="1"/>
            <a:r>
              <a:rPr lang="de-CH" altLang="de-DE" sz="1100">
                <a:latin typeface="Arial" panose="020B0604020202020204" pitchFamily="34" charset="0"/>
              </a:rPr>
              <a:t>	</a:t>
            </a:r>
            <a:r>
              <a:rPr lang="de-CH" altLang="de-DE" sz="1100">
                <a:latin typeface="Arial" panose="020B0604020202020204" pitchFamily="34" charset="0"/>
                <a:sym typeface="Wingdings" panose="05000000000000000000" pitchFamily="2" charset="2"/>
              </a:rPr>
              <a:t>  Siehe </a:t>
            </a:r>
            <a:r>
              <a:rPr lang="de-CH" altLang="de-DE" sz="1100" b="1">
                <a:latin typeface="Arial" panose="020B0604020202020204" pitchFamily="34" charset="0"/>
                <a:sym typeface="Wingdings" panose="05000000000000000000" pitchFamily="2" charset="2"/>
              </a:rPr>
              <a:t>Kapitel B 3 </a:t>
            </a:r>
            <a:r>
              <a:rPr lang="de-CH" altLang="de-DE" sz="1100">
                <a:latin typeface="Arial" panose="020B0604020202020204" pitchFamily="34" charset="0"/>
                <a:sym typeface="Wingdings" panose="05000000000000000000" pitchFamily="2" charset="2"/>
              </a:rPr>
              <a:t>– Ausschreibung und Segelanweisungen</a:t>
            </a:r>
            <a:br>
              <a:rPr lang="de-CH" altLang="de-DE" sz="1100">
                <a:latin typeface="Arial" panose="020B0604020202020204" pitchFamily="34" charset="0"/>
              </a:rPr>
            </a:br>
            <a:endParaRPr lang="de-CH" altLang="de-DE" sz="800">
              <a:latin typeface="Arial" panose="020B0604020202020204" pitchFamily="34" charset="0"/>
            </a:endParaRPr>
          </a:p>
          <a:p>
            <a:pPr eaLnBrk="1" hangingPunct="1"/>
            <a:r>
              <a:rPr lang="de-CH" altLang="de-DE" sz="1100" b="1">
                <a:latin typeface="Arial" panose="020B0604020202020204" pitchFamily="34" charset="0"/>
              </a:rPr>
              <a:t>Zu Grundregel 5 – Kein Doping</a:t>
            </a:r>
          </a:p>
          <a:p>
            <a:pPr eaLnBrk="1" hangingPunct="1"/>
            <a:r>
              <a:rPr lang="de-CH" altLang="de-DE" sz="1100">
                <a:latin typeface="Arial" panose="020B0604020202020204" pitchFamily="34" charset="0"/>
              </a:rPr>
              <a:t>Grundsätzlich:</a:t>
            </a:r>
            <a:br>
              <a:rPr lang="de-CH" altLang="de-DE" sz="1100">
                <a:latin typeface="Arial" panose="020B0604020202020204" pitchFamily="34" charset="0"/>
              </a:rPr>
            </a:br>
            <a:r>
              <a:rPr lang="de-CH" altLang="de-DE" sz="1100">
                <a:latin typeface="Arial" panose="020B0604020202020204" pitchFamily="34" charset="0"/>
                <a:cs typeface="Arial" panose="020B0604020202020204" pitchFamily="34" charset="0"/>
              </a:rPr>
              <a:t>●  Massgebend für das Durchsetzen der Regel ist nicht Teil 5 der WR, sondern:</a:t>
            </a:r>
            <a:br>
              <a:rPr lang="de-CH" altLang="de-DE" sz="1100">
                <a:latin typeface="Arial" panose="020B0604020202020204" pitchFamily="34" charset="0"/>
                <a:cs typeface="Arial" panose="020B0604020202020204" pitchFamily="34" charset="0"/>
              </a:rPr>
            </a:br>
            <a:r>
              <a:rPr lang="de-CH" altLang="de-DE" sz="1100">
                <a:latin typeface="Arial" panose="020B0604020202020204" pitchFamily="34" charset="0"/>
                <a:cs typeface="Arial" panose="020B0604020202020204" pitchFamily="34" charset="0"/>
              </a:rPr>
              <a:t>	- ISAF Anti-Doping-Kodex, Regulation 21,</a:t>
            </a:r>
            <a:br>
              <a:rPr lang="de-CH" altLang="de-DE" sz="1100">
                <a:latin typeface="Arial" panose="020B0604020202020204" pitchFamily="34" charset="0"/>
                <a:cs typeface="Arial" panose="020B0604020202020204" pitchFamily="34" charset="0"/>
              </a:rPr>
            </a:br>
            <a:r>
              <a:rPr lang="de-CH" altLang="de-DE" sz="1100">
                <a:latin typeface="Arial" panose="020B0604020202020204" pitchFamily="34" charset="0"/>
                <a:cs typeface="Arial" panose="020B0604020202020204" pitchFamily="34" charset="0"/>
              </a:rPr>
              <a:t>	- Doping-Statuten des Schweiz. Olympischen Verbandes und</a:t>
            </a:r>
            <a:br>
              <a:rPr lang="de-CH" altLang="de-DE" sz="1100">
                <a:latin typeface="Arial" panose="020B0604020202020204" pitchFamily="34" charset="0"/>
                <a:cs typeface="Arial" panose="020B0604020202020204" pitchFamily="34" charset="0"/>
              </a:rPr>
            </a:br>
            <a:r>
              <a:rPr lang="de-CH" altLang="de-DE" sz="1100">
                <a:latin typeface="Arial" panose="020B0604020202020204" pitchFamily="34" charset="0"/>
                <a:cs typeface="Arial" panose="020B0604020202020204" pitchFamily="34" charset="0"/>
              </a:rPr>
              <a:t>	- Ausführungsbestimmungen „Doping“ von Swiss Sailing.</a:t>
            </a:r>
            <a:br>
              <a:rPr lang="de-CH" altLang="de-DE" sz="1100">
                <a:latin typeface="Arial" panose="020B0604020202020204" pitchFamily="34" charset="0"/>
                <a:cs typeface="Arial" panose="020B0604020202020204" pitchFamily="34" charset="0"/>
              </a:rPr>
            </a:br>
            <a:r>
              <a:rPr lang="de-CH" altLang="de-DE" sz="1100">
                <a:latin typeface="Arial" panose="020B0604020202020204" pitchFamily="34" charset="0"/>
                <a:cs typeface="Arial" panose="020B0604020202020204" pitchFamily="34" charset="0"/>
              </a:rPr>
              <a:t>●  Doping-Kontrollen werden vom Schweiz. Olymp. Verband festgelegt und</a:t>
            </a:r>
            <a:br>
              <a:rPr lang="de-CH" altLang="de-DE" sz="1100">
                <a:latin typeface="Arial" panose="020B0604020202020204" pitchFamily="34" charset="0"/>
                <a:cs typeface="Arial" panose="020B0604020202020204" pitchFamily="34" charset="0"/>
              </a:rPr>
            </a:br>
            <a:r>
              <a:rPr lang="de-CH" altLang="de-DE" sz="1100">
                <a:latin typeface="Arial" panose="020B0604020202020204" pitchFamily="34" charset="0"/>
                <a:cs typeface="Arial" panose="020B0604020202020204" pitchFamily="34" charset="0"/>
              </a:rPr>
              <a:t>    durchgeführt von der Stiftung Antidoping Schweiz, ohne Voranmeldung beim</a:t>
            </a:r>
            <a:br>
              <a:rPr lang="de-CH" altLang="de-DE" sz="1100">
                <a:latin typeface="Arial" panose="020B0604020202020204" pitchFamily="34" charset="0"/>
                <a:cs typeface="Arial" panose="020B0604020202020204" pitchFamily="34" charset="0"/>
              </a:rPr>
            </a:br>
            <a:r>
              <a:rPr lang="de-CH" altLang="de-DE" sz="1100">
                <a:latin typeface="Arial" panose="020B0604020202020204" pitchFamily="34" charset="0"/>
                <a:cs typeface="Arial" panose="020B0604020202020204" pitchFamily="34" charset="0"/>
              </a:rPr>
              <a:t>    organisierenden Club einer Meisterschaft.</a:t>
            </a:r>
          </a:p>
          <a:p>
            <a:pPr eaLnBrk="1" hangingPunct="1"/>
            <a:endParaRPr lang="de-CH" altLang="de-DE" sz="800">
              <a:latin typeface="Arial" panose="020B0604020202020204" pitchFamily="34" charset="0"/>
            </a:endParaRPr>
          </a:p>
          <a:p>
            <a:pPr eaLnBrk="1" hangingPunct="1"/>
            <a:r>
              <a:rPr lang="de-CH" altLang="de-DE" sz="1100" b="1">
                <a:latin typeface="Arial" panose="020B0604020202020204" pitchFamily="34" charset="0"/>
              </a:rPr>
              <a:t>Zu „Sportliches Verhalten und die Regeln“:</a:t>
            </a:r>
          </a:p>
          <a:p>
            <a:pPr eaLnBrk="1" hangingPunct="1"/>
            <a:r>
              <a:rPr lang="de-CH" altLang="de-DE" sz="1100">
                <a:latin typeface="Arial" panose="020B0604020202020204" pitchFamily="34" charset="0"/>
              </a:rPr>
              <a:t>In Regel 44 der WR wird präzisiert, was unter „Annahme von Strafen“ zu verstehen ist.</a:t>
            </a:r>
            <a:endParaRPr lang="de-DE" altLang="de-DE" sz="1100">
              <a:latin typeface="Arial" panose="020B0604020202020204" pitchFamily="34" charset="0"/>
            </a:endParaRPr>
          </a:p>
        </p:txBody>
      </p:sp>
      <p:sp>
        <p:nvSpPr>
          <p:cNvPr id="48133" name="Text Box 4">
            <a:extLst>
              <a:ext uri="{FF2B5EF4-FFF2-40B4-BE49-F238E27FC236}">
                <a16:creationId xmlns:a16="http://schemas.microsoft.com/office/drawing/2014/main" id="{E619D61D-FB87-C419-668C-4F5688011E87}"/>
              </a:ext>
            </a:extLst>
          </p:cNvPr>
          <p:cNvSpPr txBox="1">
            <a:spLocks noChangeArrowheads="1"/>
          </p:cNvSpPr>
          <p:nvPr/>
        </p:nvSpPr>
        <p:spPr bwMode="auto">
          <a:xfrm>
            <a:off x="4370388" y="0"/>
            <a:ext cx="231140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2. Regeln und Vorschriften</a:t>
            </a:r>
            <a:endParaRPr lang="de-DE" altLang="de-DE" b="0" i="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a:extLst>
              <a:ext uri="{FF2B5EF4-FFF2-40B4-BE49-F238E27FC236}">
                <a16:creationId xmlns:a16="http://schemas.microsoft.com/office/drawing/2014/main" id="{83CBFDC2-1B73-2B21-67B4-F22A57FDFAC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2C302D9-766C-44B4-9596-1EF863DDB747}" type="slidenum">
              <a:rPr lang="de-DE" altLang="de-DE"/>
              <a:pPr>
                <a:spcBef>
                  <a:spcPct val="0"/>
                </a:spcBef>
              </a:pPr>
              <a:t>19</a:t>
            </a:fld>
            <a:endParaRPr lang="de-DE" altLang="de-DE"/>
          </a:p>
        </p:txBody>
      </p:sp>
      <p:sp>
        <p:nvSpPr>
          <p:cNvPr id="50179" name="Rectangle 2">
            <a:extLst>
              <a:ext uri="{FF2B5EF4-FFF2-40B4-BE49-F238E27FC236}">
                <a16:creationId xmlns:a16="http://schemas.microsoft.com/office/drawing/2014/main" id="{3177317F-DE32-6728-D88F-169C9AAF3F25}"/>
              </a:ext>
            </a:extLst>
          </p:cNvPr>
          <p:cNvSpPr>
            <a:spLocks noRot="1" noChangeArrowheads="1" noTextEdit="1"/>
          </p:cNvSpPr>
          <p:nvPr>
            <p:ph type="sldImg"/>
          </p:nvPr>
        </p:nvSpPr>
        <p:spPr>
          <a:ln/>
        </p:spPr>
      </p:sp>
      <p:sp>
        <p:nvSpPr>
          <p:cNvPr id="50180" name="Rectangle 3">
            <a:extLst>
              <a:ext uri="{FF2B5EF4-FFF2-40B4-BE49-F238E27FC236}">
                <a16:creationId xmlns:a16="http://schemas.microsoft.com/office/drawing/2014/main" id="{1E91038D-9C32-F09D-4F3E-1B34189237F6}"/>
              </a:ext>
            </a:extLst>
          </p:cNvPr>
          <p:cNvSpPr>
            <a:spLocks noGrp="1" noChangeArrowheads="1"/>
          </p:cNvSpPr>
          <p:nvPr>
            <p:ph type="body" idx="1"/>
          </p:nvPr>
        </p:nvSpPr>
        <p:spPr>
          <a:xfrm>
            <a:off x="938213" y="4860925"/>
            <a:ext cx="5445125" cy="4605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de-CH" altLang="de-DE" sz="1100">
                <a:latin typeface="Arial" panose="020B0604020202020204" pitchFamily="34" charset="0"/>
                <a:sym typeface="Wingdings 3" panose="05040102010807070707" pitchFamily="18" charset="2"/>
              </a:rPr>
              <a:t></a:t>
            </a:r>
            <a:r>
              <a:rPr lang="de-CH" altLang="de-DE" sz="1100">
                <a:latin typeface="Arial" panose="020B0604020202020204" pitchFamily="34" charset="0"/>
                <a:sym typeface="Wingdings" panose="05000000000000000000" pitchFamily="2" charset="2"/>
              </a:rPr>
              <a:t>  </a:t>
            </a:r>
            <a:r>
              <a:rPr lang="de-CH" altLang="de-DE" sz="1100" b="1">
                <a:latin typeface="Arial" panose="020B0604020202020204" pitchFamily="34" charset="0"/>
                <a:sym typeface="Wingdings" panose="05000000000000000000" pitchFamily="2" charset="2"/>
              </a:rPr>
              <a:t>Präambel</a:t>
            </a:r>
            <a:r>
              <a:rPr lang="de-CH" altLang="de-DE" sz="1100">
                <a:latin typeface="Arial" panose="020B0604020202020204" pitchFamily="34" charset="0"/>
                <a:sym typeface="Wingdings" panose="05000000000000000000" pitchFamily="2" charset="2"/>
              </a:rPr>
              <a:t> zu Teil 2 der WR:</a:t>
            </a:r>
            <a:br>
              <a:rPr lang="de-CH" altLang="de-DE" sz="1100">
                <a:latin typeface="Arial" panose="020B0604020202020204" pitchFamily="34" charset="0"/>
                <a:sym typeface="Wingdings" panose="05000000000000000000" pitchFamily="2" charset="2"/>
              </a:rPr>
            </a:br>
            <a:r>
              <a:rPr lang="de-CH" altLang="de-DE" sz="1100">
                <a:latin typeface="Arial" panose="020B0604020202020204" pitchFamily="34" charset="0"/>
                <a:sym typeface="Wingdings" panose="05000000000000000000" pitchFamily="2" charset="2"/>
              </a:rPr>
              <a:t>       Die Präambel zu Teil 2 unterscheidet zwei Situationen für die Anwendung</a:t>
            </a:r>
            <a:br>
              <a:rPr lang="de-CH" altLang="de-DE" sz="1100">
                <a:latin typeface="Arial" panose="020B0604020202020204" pitchFamily="34" charset="0"/>
                <a:sym typeface="Wingdings" panose="05000000000000000000" pitchFamily="2" charset="2"/>
              </a:rPr>
            </a:br>
            <a:r>
              <a:rPr lang="de-CH" altLang="de-DE" sz="1100">
                <a:latin typeface="Arial" panose="020B0604020202020204" pitchFamily="34" charset="0"/>
                <a:sym typeface="Wingdings" panose="05000000000000000000" pitchFamily="2" charset="2"/>
              </a:rPr>
              <a:t>       der Wegerechts-Regeln zwischen Booten:</a:t>
            </a:r>
          </a:p>
          <a:p>
            <a:pPr eaLnBrk="1" hangingPunct="1">
              <a:lnSpc>
                <a:spcPct val="90000"/>
              </a:lnSpc>
            </a:pPr>
            <a:r>
              <a:rPr lang="de-CH" altLang="de-DE" sz="1100">
                <a:latin typeface="Arial" panose="020B0604020202020204" pitchFamily="34" charset="0"/>
                <a:sym typeface="Wingdings" panose="05000000000000000000" pitchFamily="2" charset="2"/>
              </a:rPr>
              <a:t>  </a:t>
            </a:r>
            <a:r>
              <a:rPr lang="de-CH" altLang="de-DE" sz="1100">
                <a:latin typeface="Arial" panose="020B0604020202020204" pitchFamily="34" charset="0"/>
                <a:cs typeface="Arial" panose="020B0604020202020204" pitchFamily="34" charset="0"/>
                <a:sym typeface="Wingdings" panose="05000000000000000000" pitchFamily="2" charset="2"/>
              </a:rPr>
              <a:t>●</a:t>
            </a:r>
            <a:r>
              <a:rPr lang="de-CH" altLang="de-DE" sz="1100">
                <a:latin typeface="Arial" panose="020B0604020202020204" pitchFamily="34" charset="0"/>
                <a:sym typeface="Wingdings" panose="05000000000000000000" pitchFamily="2" charset="2"/>
              </a:rPr>
              <a:t>  Die Boote segeln im Wettfahrtgebiet oder in dessen Nähe, haben die Absicht,</a:t>
            </a:r>
            <a:br>
              <a:rPr lang="de-CH" altLang="de-DE" sz="1100">
                <a:latin typeface="Arial" panose="020B0604020202020204" pitchFamily="34" charset="0"/>
                <a:sym typeface="Wingdings" panose="05000000000000000000" pitchFamily="2" charset="2"/>
              </a:rPr>
            </a:br>
            <a:r>
              <a:rPr lang="de-CH" altLang="de-DE" sz="1100">
                <a:latin typeface="Arial" panose="020B0604020202020204" pitchFamily="34" charset="0"/>
                <a:sym typeface="Wingdings" panose="05000000000000000000" pitchFamily="2" charset="2"/>
              </a:rPr>
              <a:t>       an einer Wettfahrt teilzunehmen, befinden sich </a:t>
            </a:r>
            <a:r>
              <a:rPr lang="de-CH" altLang="de-DE" sz="1100" i="1">
                <a:latin typeface="Arial" panose="020B0604020202020204" pitchFamily="34" charset="0"/>
                <a:sym typeface="Wingdings" panose="05000000000000000000" pitchFamily="2" charset="2"/>
              </a:rPr>
              <a:t>„in einer Wettfahrt“ </a:t>
            </a:r>
            <a:r>
              <a:rPr lang="de-CH" altLang="de-DE" sz="1100">
                <a:latin typeface="Arial" panose="020B0604020202020204" pitchFamily="34" charset="0"/>
                <a:sym typeface="Wingdings" panose="05000000000000000000" pitchFamily="2" charset="2"/>
              </a:rPr>
              <a:t>(siehe</a:t>
            </a:r>
            <a:br>
              <a:rPr lang="de-CH" altLang="de-DE" sz="1100">
                <a:latin typeface="Arial" panose="020B0604020202020204" pitchFamily="34" charset="0"/>
                <a:sym typeface="Wingdings" panose="05000000000000000000" pitchFamily="2" charset="2"/>
              </a:rPr>
            </a:br>
            <a:r>
              <a:rPr lang="de-CH" altLang="de-DE" sz="1100">
                <a:latin typeface="Arial" panose="020B0604020202020204" pitchFamily="34" charset="0"/>
                <a:sym typeface="Wingdings" panose="05000000000000000000" pitchFamily="2" charset="2"/>
              </a:rPr>
              <a:t>       Definition) oder haben daran teilgenommen:</a:t>
            </a:r>
            <a:br>
              <a:rPr lang="de-CH" altLang="de-DE" sz="1100">
                <a:latin typeface="Arial" panose="020B0604020202020204" pitchFamily="34" charset="0"/>
                <a:sym typeface="Wingdings" panose="05000000000000000000" pitchFamily="2" charset="2"/>
              </a:rPr>
            </a:br>
            <a:r>
              <a:rPr lang="de-CH" altLang="de-DE" sz="1100">
                <a:latin typeface="Arial" panose="020B0604020202020204" pitchFamily="34" charset="0"/>
                <a:sym typeface="Wingdings" panose="05000000000000000000" pitchFamily="2" charset="2"/>
              </a:rPr>
              <a:t>       Dann</a:t>
            </a:r>
            <a:r>
              <a:rPr lang="de-CH" altLang="de-DE" sz="1100" b="1">
                <a:latin typeface="Arial" panose="020B0604020202020204" pitchFamily="34" charset="0"/>
                <a:sym typeface="Wingdings" panose="05000000000000000000" pitchFamily="2" charset="2"/>
              </a:rPr>
              <a:t> gilt Teil 2</a:t>
            </a:r>
            <a:r>
              <a:rPr lang="de-CH" altLang="de-DE" sz="1100">
                <a:latin typeface="Arial" panose="020B0604020202020204" pitchFamily="34" charset="0"/>
                <a:sym typeface="Wingdings" panose="05000000000000000000" pitchFamily="2" charset="2"/>
              </a:rPr>
              <a:t> mit folgender Einschränkung: Ein Boot </a:t>
            </a:r>
            <a:r>
              <a:rPr lang="de-CH" altLang="de-DE" sz="1100" u="sng">
                <a:latin typeface="Arial" panose="020B0604020202020204" pitchFamily="34" charset="0"/>
                <a:sym typeface="Wingdings" panose="05000000000000000000" pitchFamily="2" charset="2"/>
              </a:rPr>
              <a:t>nicht </a:t>
            </a:r>
            <a:r>
              <a:rPr lang="de-CH" altLang="de-DE" sz="1100" i="1" u="sng">
                <a:latin typeface="Arial" panose="020B0604020202020204" pitchFamily="34" charset="0"/>
                <a:sym typeface="Wingdings" panose="05000000000000000000" pitchFamily="2" charset="2"/>
              </a:rPr>
              <a:t>„in einer</a:t>
            </a:r>
            <a:br>
              <a:rPr lang="de-CH" altLang="de-DE" sz="1100" u="sng">
                <a:latin typeface="Arial" panose="020B0604020202020204" pitchFamily="34" charset="0"/>
                <a:sym typeface="Wingdings" panose="05000000000000000000" pitchFamily="2" charset="2"/>
              </a:rPr>
            </a:br>
            <a:r>
              <a:rPr lang="de-CH" altLang="de-DE" sz="1100">
                <a:latin typeface="Arial" panose="020B0604020202020204" pitchFamily="34" charset="0"/>
                <a:sym typeface="Wingdings" panose="05000000000000000000" pitchFamily="2" charset="2"/>
              </a:rPr>
              <a:t>       </a:t>
            </a:r>
            <a:r>
              <a:rPr lang="de-CH" altLang="de-DE" sz="1100" i="1" u="sng">
                <a:latin typeface="Arial" panose="020B0604020202020204" pitchFamily="34" charset="0"/>
                <a:sym typeface="Wingdings" panose="05000000000000000000" pitchFamily="2" charset="2"/>
              </a:rPr>
              <a:t>Wettfahrt“</a:t>
            </a:r>
            <a:r>
              <a:rPr lang="de-CH" altLang="de-DE" sz="1100">
                <a:latin typeface="Arial" panose="020B0604020202020204" pitchFamily="34" charset="0"/>
                <a:sym typeface="Wingdings" panose="05000000000000000000" pitchFamily="2" charset="2"/>
              </a:rPr>
              <a:t> kann für die Verletzung einer Regel von Teil 2 nur bestraft werden,</a:t>
            </a:r>
            <a:br>
              <a:rPr lang="de-CH" altLang="de-DE" sz="1100">
                <a:latin typeface="Arial" panose="020B0604020202020204" pitchFamily="34" charset="0"/>
                <a:sym typeface="Wingdings" panose="05000000000000000000" pitchFamily="2" charset="2"/>
              </a:rPr>
            </a:br>
            <a:r>
              <a:rPr lang="de-CH" altLang="de-DE" sz="1100">
                <a:latin typeface="Arial" panose="020B0604020202020204" pitchFamily="34" charset="0"/>
                <a:sym typeface="Wingdings" panose="05000000000000000000" pitchFamily="2" charset="2"/>
              </a:rPr>
              <a:t>       wenn es sich um einen Fall nach Regel 24.1 handelt.</a:t>
            </a:r>
          </a:p>
          <a:p>
            <a:pPr eaLnBrk="1" hangingPunct="1">
              <a:lnSpc>
                <a:spcPct val="90000"/>
              </a:lnSpc>
            </a:pPr>
            <a:r>
              <a:rPr lang="de-CH" altLang="de-DE" sz="1100">
                <a:latin typeface="Arial" panose="020B0604020202020204" pitchFamily="34" charset="0"/>
                <a:sym typeface="Wingdings" panose="05000000000000000000" pitchFamily="2" charset="2"/>
              </a:rPr>
              <a:t>  </a:t>
            </a:r>
            <a:r>
              <a:rPr lang="de-CH" altLang="de-DE" sz="1100">
                <a:latin typeface="Arial" panose="020B0604020202020204" pitchFamily="34" charset="0"/>
                <a:cs typeface="Arial" panose="020B0604020202020204" pitchFamily="34" charset="0"/>
                <a:sym typeface="Wingdings" panose="05000000000000000000" pitchFamily="2" charset="2"/>
              </a:rPr>
              <a:t>●</a:t>
            </a:r>
            <a:r>
              <a:rPr lang="de-CH" altLang="de-DE" sz="1100">
                <a:latin typeface="Arial" panose="020B0604020202020204" pitchFamily="34" charset="0"/>
                <a:sym typeface="Wingdings" panose="05000000000000000000" pitchFamily="2" charset="2"/>
              </a:rPr>
              <a:t>  Die Boote segeln im Wettfahrtgebiet oder in dessen Nähe und eines davon</a:t>
            </a:r>
            <a:br>
              <a:rPr lang="de-CH" altLang="de-DE" sz="1100">
                <a:latin typeface="Arial" panose="020B0604020202020204" pitchFamily="34" charset="0"/>
                <a:sym typeface="Wingdings" panose="05000000000000000000" pitchFamily="2" charset="2"/>
              </a:rPr>
            </a:br>
            <a:r>
              <a:rPr lang="de-CH" altLang="de-DE" sz="1100">
                <a:latin typeface="Arial" panose="020B0604020202020204" pitchFamily="34" charset="0"/>
                <a:sym typeface="Wingdings" panose="05000000000000000000" pitchFamily="2" charset="2"/>
              </a:rPr>
              <a:t>       hat nicht die Absicht an einer Wettfahrt teilzunehmen. Dann gelten die</a:t>
            </a:r>
            <a:br>
              <a:rPr lang="de-CH" altLang="de-DE" sz="1100">
                <a:latin typeface="Arial" panose="020B0604020202020204" pitchFamily="34" charset="0"/>
                <a:sym typeface="Wingdings" panose="05000000000000000000" pitchFamily="2" charset="2"/>
              </a:rPr>
            </a:br>
            <a:r>
              <a:rPr lang="de-CH" altLang="de-DE" sz="1100">
                <a:latin typeface="Arial" panose="020B0604020202020204" pitchFamily="34" charset="0"/>
                <a:sym typeface="Wingdings" panose="05000000000000000000" pitchFamily="2" charset="2"/>
              </a:rPr>
              <a:t>       „Internationalen Regeln zur Verhütung von Zusammenstössen auf See“,</a:t>
            </a:r>
            <a:br>
              <a:rPr lang="de-CH" altLang="de-DE" sz="1100">
                <a:latin typeface="Arial" panose="020B0604020202020204" pitchFamily="34" charset="0"/>
                <a:sym typeface="Wingdings" panose="05000000000000000000" pitchFamily="2" charset="2"/>
              </a:rPr>
            </a:br>
            <a:r>
              <a:rPr lang="de-CH" altLang="de-DE" sz="1100">
                <a:latin typeface="Arial" panose="020B0604020202020204" pitchFamily="34" charset="0"/>
                <a:sym typeface="Wingdings" panose="05000000000000000000" pitchFamily="2" charset="2"/>
              </a:rPr>
              <a:t>       bzw. unser Binnenschifffahrtsgesetz.</a:t>
            </a:r>
          </a:p>
          <a:p>
            <a:pPr eaLnBrk="1" hangingPunct="1">
              <a:lnSpc>
                <a:spcPct val="90000"/>
              </a:lnSpc>
            </a:pPr>
            <a:r>
              <a:rPr lang="de-CH" altLang="de-DE" sz="1100">
                <a:latin typeface="Arial" panose="020B0604020202020204" pitchFamily="34" charset="0"/>
                <a:cs typeface="Arial" panose="020B0604020202020204" pitchFamily="34" charset="0"/>
                <a:sym typeface="Wingdings" panose="05000000000000000000" pitchFamily="2" charset="2"/>
              </a:rPr>
              <a:t>  </a:t>
            </a:r>
          </a:p>
          <a:p>
            <a:pPr eaLnBrk="1" hangingPunct="1">
              <a:lnSpc>
                <a:spcPct val="90000"/>
              </a:lnSpc>
            </a:pPr>
            <a:r>
              <a:rPr lang="de-CH" altLang="de-DE" sz="1100">
                <a:latin typeface="Arial" panose="020B0604020202020204" pitchFamily="34" charset="0"/>
                <a:sym typeface="Wingdings 3" panose="05040102010807070707" pitchFamily="18" charset="2"/>
              </a:rPr>
              <a:t></a:t>
            </a:r>
            <a:r>
              <a:rPr lang="de-CH" altLang="de-DE" sz="1100">
                <a:latin typeface="Arial" panose="020B0604020202020204" pitchFamily="34" charset="0"/>
                <a:sym typeface="Wingdings" panose="05000000000000000000" pitchFamily="2" charset="2"/>
              </a:rPr>
              <a:t>  </a:t>
            </a:r>
            <a:r>
              <a:rPr lang="de-CH" altLang="de-DE" sz="1100">
                <a:latin typeface="Arial" panose="020B0604020202020204" pitchFamily="34" charset="0"/>
              </a:rPr>
              <a:t>Die Einteilung von </a:t>
            </a:r>
            <a:r>
              <a:rPr lang="de-CH" altLang="de-DE" sz="1100" b="1">
                <a:latin typeface="Arial" panose="020B0604020202020204" pitchFamily="34" charset="0"/>
              </a:rPr>
              <a:t>Teil 2 </a:t>
            </a:r>
            <a:r>
              <a:rPr lang="de-CH" altLang="de-DE" sz="1100">
                <a:latin typeface="Arial" panose="020B0604020202020204" pitchFamily="34" charset="0"/>
              </a:rPr>
              <a:t>der WR in die </a:t>
            </a:r>
            <a:r>
              <a:rPr lang="de-CH" altLang="de-DE" sz="1100" b="1">
                <a:latin typeface="Arial" panose="020B0604020202020204" pitchFamily="34" charset="0"/>
              </a:rPr>
              <a:t>Abschnitte A</a:t>
            </a:r>
            <a:r>
              <a:rPr lang="de-CH" altLang="de-DE" sz="1100">
                <a:latin typeface="Arial" panose="020B0604020202020204" pitchFamily="34" charset="0"/>
              </a:rPr>
              <a:t> bis </a:t>
            </a:r>
            <a:r>
              <a:rPr lang="de-CH" altLang="de-DE" sz="1100" b="1">
                <a:latin typeface="Arial" panose="020B0604020202020204" pitchFamily="34" charset="0"/>
              </a:rPr>
              <a:t>D</a:t>
            </a:r>
            <a:br>
              <a:rPr lang="de-CH" altLang="de-DE" sz="1100" b="1">
                <a:latin typeface="Arial" panose="020B0604020202020204" pitchFamily="34" charset="0"/>
              </a:rPr>
            </a:br>
            <a:r>
              <a:rPr lang="de-CH" altLang="de-DE" sz="1100" b="1">
                <a:latin typeface="Arial" panose="020B0604020202020204" pitchFamily="34" charset="0"/>
              </a:rPr>
              <a:t>      </a:t>
            </a:r>
            <a:r>
              <a:rPr lang="de-CH" altLang="de-DE" sz="1100">
                <a:latin typeface="Arial" panose="020B0604020202020204" pitchFamily="34" charset="0"/>
              </a:rPr>
              <a:t>unterstreicht die unterschiedliche Bedeutung der vier Regel-Gruppen:</a:t>
            </a:r>
          </a:p>
          <a:p>
            <a:pPr eaLnBrk="1" hangingPunct="1">
              <a:lnSpc>
                <a:spcPct val="90000"/>
              </a:lnSpc>
            </a:pPr>
            <a:r>
              <a:rPr lang="de-CH" altLang="de-DE" sz="1100" b="1">
                <a:latin typeface="Arial" panose="020B0604020202020204" pitchFamily="34" charset="0"/>
              </a:rPr>
              <a:t> A.  </a:t>
            </a:r>
            <a:r>
              <a:rPr lang="de-CH" altLang="de-DE" sz="1100">
                <a:latin typeface="Arial" panose="020B0604020202020204" pitchFamily="34" charset="0"/>
              </a:rPr>
              <a:t>Die 4 primären Regeln zur </a:t>
            </a:r>
            <a:r>
              <a:rPr lang="de-CH" altLang="de-DE" sz="1100" b="1">
                <a:solidFill>
                  <a:srgbClr val="FF0000"/>
                </a:solidFill>
                <a:latin typeface="Arial" panose="020B0604020202020204" pitchFamily="34" charset="0"/>
              </a:rPr>
              <a:t>direkten Begegnung</a:t>
            </a:r>
            <a:r>
              <a:rPr lang="de-CH" altLang="de-DE" sz="1100" b="1">
                <a:latin typeface="Arial" panose="020B0604020202020204" pitchFamily="34" charset="0"/>
              </a:rPr>
              <a:t> </a:t>
            </a:r>
            <a:r>
              <a:rPr lang="de-CH" altLang="de-DE" sz="1100">
                <a:latin typeface="Arial" panose="020B0604020202020204" pitchFamily="34" charset="0"/>
              </a:rPr>
              <a:t>von Booten</a:t>
            </a:r>
          </a:p>
          <a:p>
            <a:pPr eaLnBrk="1" hangingPunct="1">
              <a:lnSpc>
                <a:spcPct val="90000"/>
              </a:lnSpc>
            </a:pPr>
            <a:r>
              <a:rPr lang="de-CH" altLang="de-DE" sz="1100" b="1">
                <a:latin typeface="Arial" panose="020B0604020202020204" pitchFamily="34" charset="0"/>
              </a:rPr>
              <a:t> B.  </a:t>
            </a:r>
            <a:r>
              <a:rPr lang="de-CH" altLang="de-DE" sz="1100">
                <a:latin typeface="Arial" panose="020B0604020202020204" pitchFamily="34" charset="0"/>
              </a:rPr>
              <a:t>Die 4 einschränkenden Regeln zur </a:t>
            </a:r>
            <a:r>
              <a:rPr lang="de-CH" altLang="de-DE" sz="1100" b="1">
                <a:solidFill>
                  <a:srgbClr val="FF0000"/>
                </a:solidFill>
                <a:latin typeface="Arial" panose="020B0604020202020204" pitchFamily="34" charset="0"/>
              </a:rPr>
              <a:t>Art und Weise der Begegnung</a:t>
            </a:r>
          </a:p>
          <a:p>
            <a:pPr eaLnBrk="1" hangingPunct="1">
              <a:lnSpc>
                <a:spcPct val="90000"/>
              </a:lnSpc>
            </a:pPr>
            <a:r>
              <a:rPr lang="de-CH" altLang="de-DE" sz="1100" b="1">
                <a:latin typeface="Arial" panose="020B0604020202020204" pitchFamily="34" charset="0"/>
              </a:rPr>
              <a:t> C.  </a:t>
            </a:r>
            <a:r>
              <a:rPr lang="de-CH" altLang="de-DE" sz="1100">
                <a:latin typeface="Arial" panose="020B0604020202020204" pitchFamily="34" charset="0"/>
              </a:rPr>
              <a:t>Die 3 speziellen Regeln für das </a:t>
            </a:r>
            <a:r>
              <a:rPr lang="de-CH" altLang="de-DE" sz="1100" b="1">
                <a:solidFill>
                  <a:srgbClr val="FF0000"/>
                </a:solidFill>
                <a:latin typeface="Arial" panose="020B0604020202020204" pitchFamily="34" charset="0"/>
              </a:rPr>
              <a:t>Verhalten an Bahnmarken und</a:t>
            </a:r>
            <a:br>
              <a:rPr lang="de-CH" altLang="de-DE" sz="1100" b="1">
                <a:solidFill>
                  <a:srgbClr val="FF0000"/>
                </a:solidFill>
                <a:latin typeface="Arial" panose="020B0604020202020204" pitchFamily="34" charset="0"/>
              </a:rPr>
            </a:br>
            <a:r>
              <a:rPr lang="de-CH" altLang="de-DE" sz="1100" b="1">
                <a:solidFill>
                  <a:srgbClr val="FF0000"/>
                </a:solidFill>
                <a:latin typeface="Arial" panose="020B0604020202020204" pitchFamily="34" charset="0"/>
              </a:rPr>
              <a:t>       Hindernissen</a:t>
            </a:r>
            <a:endParaRPr lang="de-CH" altLang="de-DE" sz="1100" b="1">
              <a:latin typeface="Arial" panose="020B0604020202020204" pitchFamily="34" charset="0"/>
            </a:endParaRPr>
          </a:p>
          <a:p>
            <a:pPr eaLnBrk="1" hangingPunct="1">
              <a:lnSpc>
                <a:spcPct val="90000"/>
              </a:lnSpc>
            </a:pPr>
            <a:r>
              <a:rPr lang="de-CH" altLang="de-DE" sz="1100" b="1">
                <a:latin typeface="Arial" panose="020B0604020202020204" pitchFamily="34" charset="0"/>
              </a:rPr>
              <a:t> D.  </a:t>
            </a:r>
            <a:r>
              <a:rPr lang="de-CH" altLang="de-DE" sz="1100">
                <a:latin typeface="Arial" panose="020B0604020202020204" pitchFamily="34" charset="0"/>
              </a:rPr>
              <a:t>Weitere Regeln zu </a:t>
            </a:r>
            <a:r>
              <a:rPr lang="de-CH" altLang="de-DE" sz="1100" b="1">
                <a:solidFill>
                  <a:srgbClr val="FF0000"/>
                </a:solidFill>
                <a:latin typeface="Arial" panose="020B0604020202020204" pitchFamily="34" charset="0"/>
              </a:rPr>
              <a:t>besonderen Situationen der Begegnung.</a:t>
            </a:r>
            <a:endParaRPr lang="de-DE" altLang="de-DE" sz="1100">
              <a:latin typeface="Arial" panose="020B0604020202020204" pitchFamily="34" charset="0"/>
            </a:endParaRPr>
          </a:p>
        </p:txBody>
      </p:sp>
      <p:sp>
        <p:nvSpPr>
          <p:cNvPr id="50181" name="Text Box 5">
            <a:extLst>
              <a:ext uri="{FF2B5EF4-FFF2-40B4-BE49-F238E27FC236}">
                <a16:creationId xmlns:a16="http://schemas.microsoft.com/office/drawing/2014/main" id="{8651DCA2-6189-26A6-E270-40CEF95C1D72}"/>
              </a:ext>
            </a:extLst>
          </p:cNvPr>
          <p:cNvSpPr txBox="1">
            <a:spLocks noChangeArrowheads="1"/>
          </p:cNvSpPr>
          <p:nvPr/>
        </p:nvSpPr>
        <p:spPr bwMode="auto">
          <a:xfrm>
            <a:off x="4295775" y="0"/>
            <a:ext cx="231140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2. Regeln und Vorschriften</a:t>
            </a:r>
            <a:endParaRPr lang="de-DE" altLang="de-DE" b="0" i="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a:extLst>
              <a:ext uri="{FF2B5EF4-FFF2-40B4-BE49-F238E27FC236}">
                <a16:creationId xmlns:a16="http://schemas.microsoft.com/office/drawing/2014/main" id="{DE7E89A2-D1DB-496A-ACAB-E1ECE99C9E13}"/>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CD0A256-E4E9-496C-8F33-BE319CC2B2F8}" type="slidenum">
              <a:rPr lang="de-DE" altLang="de-DE"/>
              <a:pPr>
                <a:spcBef>
                  <a:spcPct val="0"/>
                </a:spcBef>
              </a:pPr>
              <a:t>20</a:t>
            </a:fld>
            <a:endParaRPr lang="de-DE" altLang="de-DE"/>
          </a:p>
        </p:txBody>
      </p:sp>
      <p:sp>
        <p:nvSpPr>
          <p:cNvPr id="52227" name="Rectangle 2">
            <a:extLst>
              <a:ext uri="{FF2B5EF4-FFF2-40B4-BE49-F238E27FC236}">
                <a16:creationId xmlns:a16="http://schemas.microsoft.com/office/drawing/2014/main" id="{9DD02BC4-4620-EDCB-3853-480AE60C5772}"/>
              </a:ext>
            </a:extLst>
          </p:cNvPr>
          <p:cNvSpPr>
            <a:spLocks noRot="1" noChangeArrowheads="1" noTextEdit="1"/>
          </p:cNvSpPr>
          <p:nvPr>
            <p:ph type="sldImg"/>
          </p:nvPr>
        </p:nvSpPr>
        <p:spPr>
          <a:ln/>
        </p:spPr>
      </p:sp>
      <p:sp>
        <p:nvSpPr>
          <p:cNvPr id="52228" name="Rectangle 3">
            <a:extLst>
              <a:ext uri="{FF2B5EF4-FFF2-40B4-BE49-F238E27FC236}">
                <a16:creationId xmlns:a16="http://schemas.microsoft.com/office/drawing/2014/main" id="{8170E07D-198F-DB79-7D57-398A4903EF0D}"/>
              </a:ext>
            </a:extLst>
          </p:cNvPr>
          <p:cNvSpPr>
            <a:spLocks noGrp="1" noChangeArrowheads="1"/>
          </p:cNvSpPr>
          <p:nvPr>
            <p:ph type="body" idx="1"/>
          </p:nvPr>
        </p:nvSpPr>
        <p:spPr>
          <a:xfrm>
            <a:off x="938213" y="4860925"/>
            <a:ext cx="5594350" cy="4605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b="1">
                <a:latin typeface="Arial" panose="020B0604020202020204" pitchFamily="34" charset="0"/>
              </a:rPr>
              <a:t>Berührung, Behinderung und Schäden vermeiden</a:t>
            </a:r>
          </a:p>
          <a:p>
            <a:pPr eaLnBrk="1" hangingPunct="1"/>
            <a:r>
              <a:rPr lang="de-CH" altLang="de-DE" sz="1100">
                <a:latin typeface="Arial" panose="020B0604020202020204" pitchFamily="34" charset="0"/>
              </a:rPr>
              <a:t>Sowohl die Einleitung zu Teil 2, wie auch die Regeln 14, 15 und 16 halten fest, dass Berührungen, Behinderungen und insbesondere Schäden wenn irgend wie möglich vermieden werden müssen.</a:t>
            </a:r>
          </a:p>
          <a:p>
            <a:pPr eaLnBrk="1" hangingPunct="1"/>
            <a:r>
              <a:rPr lang="de-CH" altLang="de-DE" sz="1100">
                <a:latin typeface="Arial" panose="020B0604020202020204" pitchFamily="34" charset="0"/>
              </a:rPr>
              <a:t>Dieser Grundsatz gilt auch für Boote mit Wegerecht gemäss den Regeln von Teil 2.</a:t>
            </a:r>
          </a:p>
          <a:p>
            <a:pPr eaLnBrk="1" hangingPunct="1"/>
            <a:endParaRPr lang="de-CH" altLang="de-DE" sz="1100">
              <a:latin typeface="Arial" panose="020B0604020202020204" pitchFamily="34" charset="0"/>
            </a:endParaRPr>
          </a:p>
          <a:p>
            <a:pPr eaLnBrk="1" hangingPunct="1"/>
            <a:r>
              <a:rPr lang="de-CH" altLang="de-DE" b="1">
                <a:latin typeface="Arial" panose="020B0604020202020204" pitchFamily="34" charset="0"/>
              </a:rPr>
              <a:t>Definition der Begriffe „Schaden“ und „Verletzung“</a:t>
            </a:r>
          </a:p>
          <a:p>
            <a:pPr eaLnBrk="1" hangingPunct="1"/>
            <a:r>
              <a:rPr lang="de-CH" altLang="de-DE" sz="1100">
                <a:latin typeface="Arial" panose="020B0604020202020204" pitchFamily="34" charset="0"/>
              </a:rPr>
              <a:t>Massgebend für die Definition dieser Begriffe ist </a:t>
            </a:r>
            <a:r>
              <a:rPr lang="de-CH" altLang="de-DE" sz="1100" b="1">
                <a:latin typeface="Arial" panose="020B0604020202020204" pitchFamily="34" charset="0"/>
              </a:rPr>
              <a:t>CASE 19:</a:t>
            </a:r>
          </a:p>
          <a:p>
            <a:pPr eaLnBrk="1" hangingPunct="1"/>
            <a:r>
              <a:rPr lang="de-CH" altLang="de-DE" sz="1100">
                <a:latin typeface="Arial" panose="020B0604020202020204" pitchFamily="34" charset="0"/>
              </a:rPr>
              <a:t>„Beschädigung oder Verletzung, die den Wert oder die Brauchbarkeit eines Gegenstandes oder die Gesundheit oder die normale Funktion einer Person beeinträchtigt“.</a:t>
            </a:r>
          </a:p>
          <a:p>
            <a:pPr eaLnBrk="1" hangingPunct="1"/>
            <a:r>
              <a:rPr lang="de-CH" altLang="de-DE" sz="1100">
                <a:latin typeface="Arial" panose="020B0604020202020204" pitchFamily="34" charset="0"/>
              </a:rPr>
              <a:t>Folgende Fragen sollen bei der Beurteilung gestellt werden:</a:t>
            </a:r>
            <a:br>
              <a:rPr lang="de-CH" altLang="de-DE" sz="1100">
                <a:latin typeface="Arial" panose="020B0604020202020204" pitchFamily="34" charset="0"/>
              </a:rPr>
            </a:br>
            <a:r>
              <a:rPr lang="de-CH" altLang="de-DE" sz="1100">
                <a:latin typeface="Arial" panose="020B0604020202020204" pitchFamily="34" charset="0"/>
              </a:rPr>
              <a:t>- Wurde der gegenwärtige Marktwert eines Teils des Bootes oder des Bootes</a:t>
            </a:r>
            <a:br>
              <a:rPr lang="de-CH" altLang="de-DE" sz="1100">
                <a:latin typeface="Arial" panose="020B0604020202020204" pitchFamily="34" charset="0"/>
              </a:rPr>
            </a:br>
            <a:r>
              <a:rPr lang="de-CH" altLang="de-DE" sz="1100">
                <a:latin typeface="Arial" panose="020B0604020202020204" pitchFamily="34" charset="0"/>
              </a:rPr>
              <a:t>   als Ganzes vermindert ?</a:t>
            </a:r>
            <a:br>
              <a:rPr lang="de-CH" altLang="de-DE" sz="1100">
                <a:latin typeface="Arial" panose="020B0604020202020204" pitchFamily="34" charset="0"/>
              </a:rPr>
            </a:br>
            <a:r>
              <a:rPr lang="de-CH" altLang="de-DE" sz="1100">
                <a:latin typeface="Arial" panose="020B0604020202020204" pitchFamily="34" charset="0"/>
              </a:rPr>
              <a:t>- Funktioniert irgend ein Teil des Bootes oder der Ausrüstung weniger gut ?</a:t>
            </a:r>
            <a:br>
              <a:rPr lang="de-CH" altLang="de-DE" sz="1100">
                <a:latin typeface="Arial" panose="020B0604020202020204" pitchFamily="34" charset="0"/>
              </a:rPr>
            </a:br>
            <a:r>
              <a:rPr lang="de-CH" altLang="de-DE" sz="1100">
                <a:latin typeface="Arial" panose="020B0604020202020204" pitchFamily="34" charset="0"/>
              </a:rPr>
              <a:t>- Wurde ein Mannschaftsmitglied verletzt ?</a:t>
            </a:r>
            <a:endParaRPr lang="de-DE" altLang="de-DE" sz="1100">
              <a:latin typeface="Arial" panose="020B0604020202020204" pitchFamily="34" charset="0"/>
            </a:endParaRPr>
          </a:p>
        </p:txBody>
      </p:sp>
      <p:sp>
        <p:nvSpPr>
          <p:cNvPr id="52229" name="Text Box 4">
            <a:extLst>
              <a:ext uri="{FF2B5EF4-FFF2-40B4-BE49-F238E27FC236}">
                <a16:creationId xmlns:a16="http://schemas.microsoft.com/office/drawing/2014/main" id="{811DD8A0-DFC8-8AEA-96A8-7BF1BCB03307}"/>
              </a:ext>
            </a:extLst>
          </p:cNvPr>
          <p:cNvSpPr txBox="1">
            <a:spLocks noChangeArrowheads="1"/>
          </p:cNvSpPr>
          <p:nvPr/>
        </p:nvSpPr>
        <p:spPr bwMode="auto">
          <a:xfrm>
            <a:off x="4370388" y="0"/>
            <a:ext cx="216217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2. Regeln und Vorschriften</a:t>
            </a:r>
            <a:endParaRPr lang="de-DE" altLang="de-DE" b="0" i="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a:extLst>
              <a:ext uri="{FF2B5EF4-FFF2-40B4-BE49-F238E27FC236}">
                <a16:creationId xmlns:a16="http://schemas.microsoft.com/office/drawing/2014/main" id="{8ED55A3A-86AD-6F71-A070-8D13CBD48704}"/>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C8F0A23-65C1-48F5-A222-8F5CA18FFA56}" type="slidenum">
              <a:rPr lang="de-DE" altLang="de-DE"/>
              <a:pPr>
                <a:spcBef>
                  <a:spcPct val="0"/>
                </a:spcBef>
              </a:pPr>
              <a:t>21</a:t>
            </a:fld>
            <a:endParaRPr lang="de-DE" altLang="de-DE"/>
          </a:p>
        </p:txBody>
      </p:sp>
      <p:sp>
        <p:nvSpPr>
          <p:cNvPr id="54275" name="Rectangle 2">
            <a:extLst>
              <a:ext uri="{FF2B5EF4-FFF2-40B4-BE49-F238E27FC236}">
                <a16:creationId xmlns:a16="http://schemas.microsoft.com/office/drawing/2014/main" id="{9C9D131B-A55A-1FC4-20E8-02A36A77D176}"/>
              </a:ext>
            </a:extLst>
          </p:cNvPr>
          <p:cNvSpPr>
            <a:spLocks noRot="1" noChangeArrowheads="1" noTextEdit="1"/>
          </p:cNvSpPr>
          <p:nvPr>
            <p:ph type="sldImg"/>
          </p:nvPr>
        </p:nvSpPr>
        <p:spPr>
          <a:ln/>
        </p:spPr>
      </p:sp>
      <p:sp>
        <p:nvSpPr>
          <p:cNvPr id="54276" name="Rectangle 3">
            <a:extLst>
              <a:ext uri="{FF2B5EF4-FFF2-40B4-BE49-F238E27FC236}">
                <a16:creationId xmlns:a16="http://schemas.microsoft.com/office/drawing/2014/main" id="{8FFE45E0-014B-66A8-978E-1A0BEAA1B358}"/>
              </a:ext>
            </a:extLst>
          </p:cNvPr>
          <p:cNvSpPr>
            <a:spLocks noGrp="1" noChangeArrowheads="1"/>
          </p:cNvSpPr>
          <p:nvPr>
            <p:ph type="body" idx="1"/>
          </p:nvPr>
        </p:nvSpPr>
        <p:spPr>
          <a:xfrm>
            <a:off x="865188" y="4860925"/>
            <a:ext cx="5665787" cy="406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b="1" u="sng">
                <a:latin typeface="Arial" panose="020B0604020202020204" pitchFamily="34" charset="0"/>
              </a:rPr>
              <a:t>Teil 3</a:t>
            </a:r>
            <a:r>
              <a:rPr lang="de-CH" altLang="de-DE" sz="1100">
                <a:latin typeface="Arial" panose="020B0604020202020204" pitchFamily="34" charset="0"/>
              </a:rPr>
              <a:t> der WR regeln einerseits das Vorgehen der Wettfahrtleitung bei der Durchführung von Regatten und Wettfahrten und anderseits die Verpflichtungen</a:t>
            </a:r>
            <a:br>
              <a:rPr lang="de-CH" altLang="de-DE" sz="1100">
                <a:latin typeface="Arial" panose="020B0604020202020204" pitchFamily="34" charset="0"/>
              </a:rPr>
            </a:br>
            <a:r>
              <a:rPr lang="de-CH" altLang="de-DE" sz="1100">
                <a:latin typeface="Arial" panose="020B0604020202020204" pitchFamily="34" charset="0"/>
              </a:rPr>
              <a:t>der Teilnehmer auf der Regattabahn.</a:t>
            </a:r>
            <a:br>
              <a:rPr lang="de-CH" altLang="de-DE" sz="1100">
                <a:latin typeface="Arial" panose="020B0604020202020204" pitchFamily="34" charset="0"/>
              </a:rPr>
            </a:br>
            <a:r>
              <a:rPr lang="de-CH" altLang="de-DE" sz="1100">
                <a:latin typeface="Arial" panose="020B0604020202020204" pitchFamily="34" charset="0"/>
              </a:rPr>
              <a:t>			</a:t>
            </a:r>
            <a:r>
              <a:rPr lang="de-CH" altLang="de-DE" sz="1100">
                <a:latin typeface="Arial" panose="020B0604020202020204" pitchFamily="34" charset="0"/>
                <a:sym typeface="Wingdings 3" panose="05040102010807070707" pitchFamily="18" charset="2"/>
              </a:rPr>
              <a:t>  siehe Teil D, Kap. 3 und 4</a:t>
            </a:r>
            <a:br>
              <a:rPr lang="de-CH" altLang="de-DE" sz="1100">
                <a:latin typeface="Arial" panose="020B0604020202020204" pitchFamily="34" charset="0"/>
              </a:rPr>
            </a:br>
            <a:endParaRPr lang="de-CH" altLang="de-DE" sz="1100">
              <a:latin typeface="Arial" panose="020B0604020202020204" pitchFamily="34" charset="0"/>
            </a:endParaRPr>
          </a:p>
          <a:p>
            <a:pPr eaLnBrk="1" hangingPunct="1"/>
            <a:r>
              <a:rPr lang="de-CH" altLang="de-DE" b="1" u="sng">
                <a:latin typeface="Arial" panose="020B0604020202020204" pitchFamily="34" charset="0"/>
              </a:rPr>
              <a:t>Teil 4</a:t>
            </a:r>
            <a:r>
              <a:rPr lang="de-CH" altLang="de-DE" sz="1100">
                <a:latin typeface="Arial" panose="020B0604020202020204" pitchFamily="34" charset="0"/>
              </a:rPr>
              <a:t> der WR ergänzt die Verpflichtungen der Teilnehmer während einer Wettfahrt. Von spezieller Bedeutung sind:</a:t>
            </a:r>
            <a:br>
              <a:rPr lang="de-CH" altLang="de-DE" sz="1100">
                <a:latin typeface="Arial" panose="020B0604020202020204" pitchFamily="34" charset="0"/>
              </a:rPr>
            </a:br>
            <a:r>
              <a:rPr lang="de-CH" altLang="de-DE" sz="1100" b="1">
                <a:latin typeface="Arial" panose="020B0604020202020204" pitchFamily="34" charset="0"/>
              </a:rPr>
              <a:t>- WR 42 – </a:t>
            </a:r>
            <a:r>
              <a:rPr lang="de-CH" altLang="de-DE" sz="1100">
                <a:latin typeface="Arial" panose="020B0604020202020204" pitchFamily="34" charset="0"/>
              </a:rPr>
              <a:t>Unerlaubter Vortrieb, verbotene Handlungen</a:t>
            </a:r>
            <a:br>
              <a:rPr lang="de-CH" altLang="de-DE" sz="1100" b="1">
                <a:latin typeface="Arial" panose="020B0604020202020204" pitchFamily="34" charset="0"/>
              </a:rPr>
            </a:br>
            <a:r>
              <a:rPr lang="de-CH" altLang="de-DE" sz="1100" b="1">
                <a:latin typeface="Arial" panose="020B0604020202020204" pitchFamily="34" charset="0"/>
              </a:rPr>
              <a:t>- WR 43 – </a:t>
            </a:r>
            <a:r>
              <a:rPr lang="de-CH" altLang="de-DE" sz="1100">
                <a:latin typeface="Arial" panose="020B0604020202020204" pitchFamily="34" charset="0"/>
              </a:rPr>
              <a:t>Bekleidung und Ausrüstung: Gewichtsbeschränkung von Kleidern,</a:t>
            </a:r>
            <a:br>
              <a:rPr lang="de-CH" altLang="de-DE" sz="1100">
                <a:latin typeface="Arial" panose="020B0604020202020204" pitchFamily="34" charset="0"/>
              </a:rPr>
            </a:br>
            <a:r>
              <a:rPr lang="de-CH" altLang="de-DE" sz="1100">
                <a:latin typeface="Arial" panose="020B0604020202020204" pitchFamily="34" charset="0"/>
              </a:rPr>
              <a:t>                  Trapezgurt und Ausreitgurt</a:t>
            </a:r>
            <a:br>
              <a:rPr lang="de-CH" altLang="de-DE" sz="1100" b="1">
                <a:latin typeface="Arial" panose="020B0604020202020204" pitchFamily="34" charset="0"/>
              </a:rPr>
            </a:br>
            <a:r>
              <a:rPr lang="de-CH" altLang="de-DE" sz="1100" b="1">
                <a:latin typeface="Arial" panose="020B0604020202020204" pitchFamily="34" charset="0"/>
              </a:rPr>
              <a:t>- WR 44 – </a:t>
            </a:r>
            <a:r>
              <a:rPr lang="de-CH" altLang="de-DE" sz="1100">
                <a:latin typeface="Arial" panose="020B0604020202020204" pitchFamily="34" charset="0"/>
              </a:rPr>
              <a:t>Annahme von Strafen: Regeln für die Annahme von Strafen,</a:t>
            </a:r>
            <a:br>
              <a:rPr lang="de-CH" altLang="de-DE" sz="1100">
                <a:latin typeface="Arial" panose="020B0604020202020204" pitchFamily="34" charset="0"/>
              </a:rPr>
            </a:br>
            <a:r>
              <a:rPr lang="de-CH" altLang="de-DE" sz="1100">
                <a:latin typeface="Arial" panose="020B0604020202020204" pitchFamily="34" charset="0"/>
              </a:rPr>
              <a:t>                  Ein-Drehungs-Strafe, Zwei-Drehungen-Strafe und Wertungsstrafe.</a:t>
            </a:r>
          </a:p>
          <a:p>
            <a:pPr eaLnBrk="1" hangingPunct="1"/>
            <a:r>
              <a:rPr lang="de-CH" altLang="de-DE" sz="1100" b="1">
                <a:latin typeface="Arial" panose="020B0604020202020204" pitchFamily="34" charset="0"/>
                <a:sym typeface="Wingdings 3" panose="05040102010807070707" pitchFamily="18" charset="2"/>
              </a:rPr>
              <a:t>  Präambel zu Teil 4:</a:t>
            </a:r>
            <a:r>
              <a:rPr lang="de-CH" altLang="de-DE" sz="1100">
                <a:latin typeface="Arial" panose="020B0604020202020204" pitchFamily="34" charset="0"/>
                <a:sym typeface="Wingdings 3" panose="05040102010807070707" pitchFamily="18" charset="2"/>
              </a:rPr>
              <a:t> Diese Regeln gelten nur für Boote </a:t>
            </a:r>
            <a:r>
              <a:rPr lang="de-CH" altLang="de-DE" sz="1100" b="1" i="1">
                <a:latin typeface="Arial" panose="020B0604020202020204" pitchFamily="34" charset="0"/>
                <a:sym typeface="Wingdings 3" panose="05040102010807070707" pitchFamily="18" charset="2"/>
              </a:rPr>
              <a:t>„in einer Wettfahrt“</a:t>
            </a:r>
            <a:br>
              <a:rPr lang="de-CH" altLang="de-DE" sz="1100" b="1" i="1">
                <a:latin typeface="Arial" panose="020B0604020202020204" pitchFamily="34" charset="0"/>
                <a:sym typeface="Wingdings 3" panose="05040102010807070707" pitchFamily="18" charset="2"/>
              </a:rPr>
            </a:br>
            <a:r>
              <a:rPr lang="de-CH" altLang="de-DE" sz="1100" b="1" i="1">
                <a:latin typeface="Arial" panose="020B0604020202020204" pitchFamily="34" charset="0"/>
                <a:sym typeface="Wingdings 3" panose="05040102010807070707" pitchFamily="18" charset="2"/>
              </a:rPr>
              <a:t>	</a:t>
            </a:r>
            <a:r>
              <a:rPr lang="de-CH" altLang="de-DE" sz="1100">
                <a:latin typeface="Arial" panose="020B0604020202020204" pitchFamily="34" charset="0"/>
                <a:sym typeface="Wingdings 3" panose="05040102010807070707" pitchFamily="18" charset="2"/>
              </a:rPr>
              <a:t>                (Ausnahme: WR 55, Abfall)</a:t>
            </a:r>
          </a:p>
          <a:p>
            <a:pPr eaLnBrk="1" hangingPunct="1"/>
            <a:r>
              <a:rPr lang="de-CH" altLang="de-DE" sz="1100" b="1" i="1">
                <a:latin typeface="Arial" panose="020B0604020202020204" pitchFamily="34" charset="0"/>
                <a:sym typeface="Wingdings 3" panose="05040102010807070707" pitchFamily="18" charset="2"/>
              </a:rPr>
              <a:t>			</a:t>
            </a:r>
            <a:r>
              <a:rPr lang="de-CH" altLang="de-DE" sz="1100">
                <a:latin typeface="Arial" panose="020B0604020202020204" pitchFamily="34" charset="0"/>
                <a:sym typeface="Wingdings 3" panose="05040102010807070707" pitchFamily="18" charset="2"/>
              </a:rPr>
              <a:t>  siehe Definition</a:t>
            </a:r>
            <a:r>
              <a:rPr lang="de-CH" altLang="de-DE" sz="1100" b="1" i="1">
                <a:latin typeface="Arial" panose="020B0604020202020204" pitchFamily="34" charset="0"/>
                <a:sym typeface="Wingdings 3" panose="05040102010807070707" pitchFamily="18" charset="2"/>
              </a:rPr>
              <a:t> „in einer Wettfahrt“</a:t>
            </a:r>
          </a:p>
          <a:p>
            <a:pPr eaLnBrk="1" hangingPunct="1"/>
            <a:endParaRPr lang="de-CH" altLang="de-DE" sz="1100" b="1" i="1">
              <a:latin typeface="Arial" panose="020B0604020202020204" pitchFamily="34" charset="0"/>
            </a:endParaRPr>
          </a:p>
          <a:p>
            <a:pPr eaLnBrk="1" hangingPunct="1"/>
            <a:r>
              <a:rPr lang="de-CH" altLang="de-DE" sz="1100" b="1" u="sng">
                <a:latin typeface="Arial" panose="020B0604020202020204" pitchFamily="34" charset="0"/>
              </a:rPr>
              <a:t>Zugehörige Anhänge der WR</a:t>
            </a:r>
            <a:r>
              <a:rPr lang="de-CH" altLang="de-DE" sz="1100" b="1">
                <a:latin typeface="Arial" panose="020B0604020202020204" pitchFamily="34" charset="0"/>
              </a:rPr>
              <a:t>:</a:t>
            </a:r>
          </a:p>
          <a:p>
            <a:pPr eaLnBrk="1" hangingPunct="1"/>
            <a:r>
              <a:rPr lang="de-CH" altLang="de-DE" sz="1100" b="1">
                <a:latin typeface="Arial" panose="020B0604020202020204" pitchFamily="34" charset="0"/>
              </a:rPr>
              <a:t>Anhang H:</a:t>
            </a:r>
            <a:r>
              <a:rPr lang="de-CH" altLang="de-DE" sz="1100">
                <a:latin typeface="Arial" panose="020B0604020202020204" pitchFamily="34" charset="0"/>
              </a:rPr>
              <a:t> Zu WR 43: Wiegen von Kleidung</a:t>
            </a:r>
          </a:p>
          <a:p>
            <a:pPr eaLnBrk="1" hangingPunct="1"/>
            <a:r>
              <a:rPr lang="de-CH" altLang="de-DE" sz="1100" b="1">
                <a:latin typeface="Arial" panose="020B0604020202020204" pitchFamily="34" charset="0"/>
              </a:rPr>
              <a:t>Anhang P:</a:t>
            </a:r>
            <a:r>
              <a:rPr lang="de-CH" altLang="de-DE" sz="1100">
                <a:latin typeface="Arial" panose="020B0604020202020204" pitchFamily="34" charset="0"/>
              </a:rPr>
              <a:t> Spezielles Verfahren für Sofortstrafen auf dem Wasser</a:t>
            </a:r>
            <a:br>
              <a:rPr lang="de-CH" altLang="de-DE" sz="1100">
                <a:latin typeface="Arial" panose="020B0604020202020204" pitchFamily="34" charset="0"/>
              </a:rPr>
            </a:br>
            <a:r>
              <a:rPr lang="de-CH" altLang="de-DE" sz="1100">
                <a:latin typeface="Arial" panose="020B0604020202020204" pitchFamily="34" charset="0"/>
              </a:rPr>
              <a:t>                    bei Verstoss gegen WR 42.</a:t>
            </a:r>
            <a:br>
              <a:rPr lang="de-CH" altLang="de-DE" sz="1100">
                <a:latin typeface="Arial" panose="020B0604020202020204" pitchFamily="34" charset="0"/>
              </a:rPr>
            </a:br>
            <a:r>
              <a:rPr lang="de-CH" altLang="de-DE" sz="1100">
                <a:latin typeface="Arial" panose="020B0604020202020204" pitchFamily="34" charset="0"/>
              </a:rPr>
              <a:t>			</a:t>
            </a:r>
            <a:r>
              <a:rPr lang="de-CH" altLang="de-DE" sz="1100">
                <a:latin typeface="Arial" panose="020B0604020202020204" pitchFamily="34" charset="0"/>
                <a:sym typeface="Wingdings 3" panose="05040102010807070707" pitchFamily="18" charset="2"/>
              </a:rPr>
              <a:t>  siehe Kapitel B 4.5 und E 5.1</a:t>
            </a:r>
            <a:endParaRPr lang="de-CH" altLang="de-DE" sz="1100" b="1">
              <a:latin typeface="Arial" panose="020B0604020202020204" pitchFamily="34" charset="0"/>
              <a:sym typeface="Wingdings 3" panose="05040102010807070707" pitchFamily="18" charset="2"/>
            </a:endParaRPr>
          </a:p>
        </p:txBody>
      </p:sp>
      <p:sp>
        <p:nvSpPr>
          <p:cNvPr id="54277" name="Text Box 4">
            <a:extLst>
              <a:ext uri="{FF2B5EF4-FFF2-40B4-BE49-F238E27FC236}">
                <a16:creationId xmlns:a16="http://schemas.microsoft.com/office/drawing/2014/main" id="{82AE7BA2-E19B-5C60-9F30-B1E58935204A}"/>
              </a:ext>
            </a:extLst>
          </p:cNvPr>
          <p:cNvSpPr txBox="1">
            <a:spLocks noChangeArrowheads="1"/>
          </p:cNvSpPr>
          <p:nvPr/>
        </p:nvSpPr>
        <p:spPr bwMode="auto">
          <a:xfrm>
            <a:off x="4443413" y="0"/>
            <a:ext cx="208915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2. Regeln und Vorschriften</a:t>
            </a:r>
            <a:endParaRPr lang="de-DE" altLang="de-DE" b="0" i="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a:extLst>
              <a:ext uri="{FF2B5EF4-FFF2-40B4-BE49-F238E27FC236}">
                <a16:creationId xmlns:a16="http://schemas.microsoft.com/office/drawing/2014/main" id="{41BF1958-BFA5-4E31-555E-22280ED3CF4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FB47293-FED3-486C-8813-5B5A96452400}" type="slidenum">
              <a:rPr lang="de-DE" altLang="de-DE"/>
              <a:pPr>
                <a:spcBef>
                  <a:spcPct val="0"/>
                </a:spcBef>
              </a:pPr>
              <a:t>22</a:t>
            </a:fld>
            <a:endParaRPr lang="de-DE" altLang="de-DE"/>
          </a:p>
        </p:txBody>
      </p:sp>
      <p:sp>
        <p:nvSpPr>
          <p:cNvPr id="56323" name="Rectangle 5">
            <a:extLst>
              <a:ext uri="{FF2B5EF4-FFF2-40B4-BE49-F238E27FC236}">
                <a16:creationId xmlns:a16="http://schemas.microsoft.com/office/drawing/2014/main" id="{80C1AEE8-EA05-1A84-2D4D-5B3A65A0DA93}"/>
              </a:ext>
            </a:extLst>
          </p:cNvPr>
          <p:cNvSpPr>
            <a:spLocks noRot="1" noChangeArrowheads="1" noTextEdit="1"/>
          </p:cNvSpPr>
          <p:nvPr>
            <p:ph type="sldImg"/>
          </p:nvPr>
        </p:nvSpPr>
        <p:spPr>
          <a:ln/>
        </p:spPr>
      </p:sp>
      <p:sp>
        <p:nvSpPr>
          <p:cNvPr id="56324" name="Text Box 4">
            <a:extLst>
              <a:ext uri="{FF2B5EF4-FFF2-40B4-BE49-F238E27FC236}">
                <a16:creationId xmlns:a16="http://schemas.microsoft.com/office/drawing/2014/main" id="{8AC44AE6-1583-41B9-E215-AF0B0A5FE7EC}"/>
              </a:ext>
            </a:extLst>
          </p:cNvPr>
          <p:cNvSpPr txBox="1">
            <a:spLocks noChangeArrowheads="1"/>
          </p:cNvSpPr>
          <p:nvPr/>
        </p:nvSpPr>
        <p:spPr bwMode="auto">
          <a:xfrm>
            <a:off x="4370388" y="0"/>
            <a:ext cx="2236787"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2. Regeln und Vorschriften</a:t>
            </a:r>
            <a:endParaRPr lang="de-DE" altLang="de-DE" b="0" i="0"/>
          </a:p>
        </p:txBody>
      </p:sp>
      <p:sp>
        <p:nvSpPr>
          <p:cNvPr id="56325" name="Text Box 7">
            <a:extLst>
              <a:ext uri="{FF2B5EF4-FFF2-40B4-BE49-F238E27FC236}">
                <a16:creationId xmlns:a16="http://schemas.microsoft.com/office/drawing/2014/main" id="{910A62C0-CBB5-D80A-CA4A-EE5D703D10EB}"/>
              </a:ext>
            </a:extLst>
          </p:cNvPr>
          <p:cNvSpPr txBox="1">
            <a:spLocks noChangeArrowheads="1"/>
          </p:cNvSpPr>
          <p:nvPr/>
        </p:nvSpPr>
        <p:spPr bwMode="auto">
          <a:xfrm>
            <a:off x="865188" y="4892675"/>
            <a:ext cx="5591175" cy="458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r>
              <a:rPr lang="de-CH" altLang="de-DE" i="0" u="sng"/>
              <a:t>Teil 6</a:t>
            </a:r>
            <a:r>
              <a:rPr lang="de-CH" altLang="de-DE" sz="1100" b="0" i="0"/>
              <a:t> der WR regelt die Anforderungen an die Teilnehmer mit Bezug auf die Boote und die Segler. Von besonderer Bedeutung sind:</a:t>
            </a:r>
            <a:br>
              <a:rPr lang="de-CH" altLang="de-DE" sz="1100" b="0" i="0"/>
            </a:br>
            <a:endParaRPr lang="de-CH" altLang="de-DE" sz="400" b="0" i="0"/>
          </a:p>
          <a:p>
            <a:pPr eaLnBrk="1" hangingPunct="1">
              <a:spcBef>
                <a:spcPct val="0"/>
              </a:spcBef>
            </a:pPr>
            <a:r>
              <a:rPr lang="de-CH" altLang="de-DE" sz="1100" i="0"/>
              <a:t>WR 78</a:t>
            </a:r>
            <a:r>
              <a:rPr lang="de-CH" altLang="de-DE" sz="1100" b="0" i="0"/>
              <a:t> – Übereinstimmung der Boote mit den Klassenvorschriften</a:t>
            </a:r>
            <a:br>
              <a:rPr lang="de-CH" altLang="de-DE" sz="1100" b="0" i="0"/>
            </a:br>
            <a:r>
              <a:rPr lang="de-CH" altLang="de-DE" sz="1100" b="0" i="0"/>
              <a:t>		</a:t>
            </a:r>
            <a:r>
              <a:rPr lang="de-CH" altLang="de-DE" sz="1100" b="0" i="0">
                <a:sym typeface="Wingdings 3" panose="05040102010807070707" pitchFamily="18" charset="2"/>
              </a:rPr>
              <a:t>  </a:t>
            </a:r>
            <a:r>
              <a:rPr lang="de-CH" altLang="de-DE" sz="1100" b="0" i="0"/>
              <a:t>mit </a:t>
            </a:r>
            <a:r>
              <a:rPr lang="de-CH" altLang="de-DE" sz="1100" i="0"/>
              <a:t>Zusatz</a:t>
            </a:r>
            <a:r>
              <a:rPr lang="de-CH" altLang="de-DE" sz="1100" b="0" i="0"/>
              <a:t> von DSV, OeSV und Swiss Sailing</a:t>
            </a:r>
            <a:br>
              <a:rPr lang="de-CH" altLang="de-DE" sz="1100" b="0" i="0"/>
            </a:br>
            <a:r>
              <a:rPr lang="de-CH" altLang="de-DE" sz="1100" i="0"/>
              <a:t>WR 80</a:t>
            </a:r>
            <a:r>
              <a:rPr lang="de-CH" altLang="de-DE" sz="1100" b="0" i="0"/>
              <a:t> – Werbung auf den Booten</a:t>
            </a:r>
            <a:br>
              <a:rPr lang="de-CH" altLang="de-DE" sz="1100" b="0" i="0"/>
            </a:br>
            <a:endParaRPr lang="de-CH" altLang="de-DE" sz="1100" b="0" i="0"/>
          </a:p>
          <a:p>
            <a:pPr eaLnBrk="1" hangingPunct="1">
              <a:spcBef>
                <a:spcPct val="0"/>
              </a:spcBef>
            </a:pPr>
            <a:r>
              <a:rPr lang="de-CH" altLang="de-DE" i="0" u="sng"/>
              <a:t>Teil 7</a:t>
            </a:r>
            <a:r>
              <a:rPr lang="de-CH" altLang="de-DE" sz="1100" b="0" i="0"/>
              <a:t> der WR enthält die Vorschriften, die für den Veranstalter gelten für die Organisation und Durchführung von Regatta-Anlässen.</a:t>
            </a:r>
            <a:br>
              <a:rPr lang="de-CH" altLang="de-DE" sz="1100" b="0" i="0"/>
            </a:br>
            <a:r>
              <a:rPr lang="de-CH" altLang="de-DE" sz="1100" b="0" i="0"/>
              <a:t>Von spezieller Bedeutung sind:</a:t>
            </a:r>
            <a:br>
              <a:rPr lang="de-CH" altLang="de-DE" sz="1100" b="0" i="0"/>
            </a:br>
            <a:r>
              <a:rPr lang="de-CH" altLang="de-DE" sz="1100" i="0"/>
              <a:t>WR 86</a:t>
            </a:r>
            <a:r>
              <a:rPr lang="de-CH" altLang="de-DE" sz="1100" b="0" i="0"/>
              <a:t> </a:t>
            </a:r>
            <a:r>
              <a:rPr lang="de-CH" altLang="de-DE" sz="1100" b="0" i="0">
                <a:sym typeface="Wingdings 3" panose="05040102010807070707" pitchFamily="18" charset="2"/>
              </a:rPr>
              <a:t>–</a:t>
            </a:r>
            <a:r>
              <a:rPr lang="de-CH" altLang="de-DE" sz="1100" b="0" i="0"/>
              <a:t> Änderung von Regeln    </a:t>
            </a:r>
            <a:r>
              <a:rPr lang="de-CH" altLang="de-DE" sz="1100" b="0" i="0">
                <a:sym typeface="Wingdings 3" panose="05040102010807070707" pitchFamily="18" charset="2"/>
              </a:rPr>
              <a:t>  siehe folgende Seite</a:t>
            </a:r>
            <a:br>
              <a:rPr lang="de-CH" altLang="de-DE" sz="1100" b="0" i="0">
                <a:sym typeface="Wingdings 3" panose="05040102010807070707" pitchFamily="18" charset="2"/>
              </a:rPr>
            </a:br>
            <a:r>
              <a:rPr lang="de-CH" altLang="de-DE" sz="1100" i="0">
                <a:sym typeface="Wingdings 3" panose="05040102010807070707" pitchFamily="18" charset="2"/>
              </a:rPr>
              <a:t>WR 89</a:t>
            </a:r>
            <a:r>
              <a:rPr lang="de-CH" altLang="de-DE" sz="1100" b="0" i="0">
                <a:sym typeface="Wingdings 3" panose="05040102010807070707" pitchFamily="18" charset="2"/>
              </a:rPr>
              <a:t> – Veranstalter, Ausschreibung (mit Zusatz von Swiss Sailing)</a:t>
            </a:r>
            <a:br>
              <a:rPr lang="de-CH" altLang="de-DE" sz="1100" b="0" i="0">
                <a:sym typeface="Wingdings 3" panose="05040102010807070707" pitchFamily="18" charset="2"/>
              </a:rPr>
            </a:br>
            <a:r>
              <a:rPr lang="de-CH" altLang="de-DE" sz="1100" b="0" i="0">
                <a:sym typeface="Wingdings 3" panose="05040102010807070707" pitchFamily="18" charset="2"/>
              </a:rPr>
              <a:t>		  siehe auch Teil B, Kap. 1.2 </a:t>
            </a:r>
            <a:br>
              <a:rPr lang="de-CH" altLang="de-DE" sz="1100" b="0" i="0">
                <a:sym typeface="Wingdings 3" panose="05040102010807070707" pitchFamily="18" charset="2"/>
              </a:rPr>
            </a:br>
            <a:r>
              <a:rPr lang="de-CH" altLang="de-DE" sz="1100" i="0">
                <a:sym typeface="Wingdings 3" panose="05040102010807070707" pitchFamily="18" charset="2"/>
              </a:rPr>
              <a:t>WR 90</a:t>
            </a:r>
            <a:r>
              <a:rPr lang="de-CH" altLang="de-DE" sz="1100" b="0" i="0">
                <a:sym typeface="Wingdings 3" panose="05040102010807070707" pitchFamily="18" charset="2"/>
              </a:rPr>
              <a:t> – Wettfahrtleitung, Segelanweisungen</a:t>
            </a:r>
            <a:br>
              <a:rPr lang="de-CH" altLang="de-DE" sz="1100" b="0" i="0">
                <a:sym typeface="Wingdings 3" panose="05040102010807070707" pitchFamily="18" charset="2"/>
              </a:rPr>
            </a:br>
            <a:r>
              <a:rPr lang="de-CH" altLang="de-DE" sz="1100" i="0">
                <a:sym typeface="Wingdings 3" panose="05040102010807070707" pitchFamily="18" charset="2"/>
              </a:rPr>
              <a:t>WR 91</a:t>
            </a:r>
            <a:r>
              <a:rPr lang="de-CH" altLang="de-DE" sz="1100" b="0" i="0">
                <a:sym typeface="Wingdings 3" panose="05040102010807070707" pitchFamily="18" charset="2"/>
              </a:rPr>
              <a:t> – Schiedsgericht</a:t>
            </a:r>
            <a:br>
              <a:rPr lang="de-CH" altLang="de-DE" sz="1100" b="0" i="0">
                <a:sym typeface="Wingdings 3" panose="05040102010807070707" pitchFamily="18" charset="2"/>
              </a:rPr>
            </a:br>
            <a:r>
              <a:rPr lang="de-CH" altLang="de-DE" sz="1100" b="0" i="0">
                <a:sym typeface="Wingdings 3" panose="05040102010807070707" pitchFamily="18" charset="2"/>
              </a:rPr>
              <a:t>		</a:t>
            </a:r>
            <a:r>
              <a:rPr lang="de-CH" altLang="de-DE" sz="1100" i="0">
                <a:sym typeface="Wingdings 3" panose="05040102010807070707" pitchFamily="18" charset="2"/>
              </a:rPr>
              <a:t>  </a:t>
            </a:r>
            <a:r>
              <a:rPr lang="de-CH" altLang="de-DE" sz="1100" i="0"/>
              <a:t>Achtung:</a:t>
            </a:r>
            <a:br>
              <a:rPr lang="de-CH" altLang="de-DE" sz="1100" i="0"/>
            </a:br>
            <a:r>
              <a:rPr lang="de-CH" altLang="de-DE" sz="1100" i="0"/>
              <a:t>		     </a:t>
            </a:r>
            <a:r>
              <a:rPr lang="de-CH" altLang="de-DE" sz="1100" b="0" i="0"/>
              <a:t> Teil 7 darf nicht abgeändert werden, WR 86.1</a:t>
            </a:r>
            <a:endParaRPr lang="de-CH" altLang="de-DE" sz="1100" b="0" i="0">
              <a:sym typeface="Wingdings 3" panose="05040102010807070707" pitchFamily="18" charset="2"/>
            </a:endParaRPr>
          </a:p>
          <a:p>
            <a:pPr eaLnBrk="1" hangingPunct="1">
              <a:spcBef>
                <a:spcPct val="0"/>
              </a:spcBef>
            </a:pPr>
            <a:r>
              <a:rPr lang="de-CH" altLang="de-DE" sz="1100" i="0" u="sng">
                <a:sym typeface="Wingdings 3" panose="05040102010807070707" pitchFamily="18" charset="2"/>
              </a:rPr>
              <a:t>Zugehörige Anhänge der WR</a:t>
            </a:r>
          </a:p>
          <a:p>
            <a:pPr eaLnBrk="1" hangingPunct="1">
              <a:spcBef>
                <a:spcPct val="0"/>
              </a:spcBef>
            </a:pPr>
            <a:r>
              <a:rPr lang="de-CH" altLang="de-DE" sz="1100" b="0" i="0">
                <a:sym typeface="Wingdings 3" panose="05040102010807070707" pitchFamily="18" charset="2"/>
              </a:rPr>
              <a:t>Anhang </a:t>
            </a:r>
            <a:r>
              <a:rPr lang="de-CH" altLang="de-DE" sz="1100" i="0">
                <a:sym typeface="Wingdings 3" panose="05040102010807070707" pitchFamily="18" charset="2"/>
              </a:rPr>
              <a:t>A</a:t>
            </a:r>
            <a:r>
              <a:rPr lang="de-CH" altLang="de-DE" sz="1100" b="0" i="0">
                <a:sym typeface="Wingdings 3" panose="05040102010807070707" pitchFamily="18" charset="2"/>
              </a:rPr>
              <a:t>: Zu WR 90 für die Wertung, Punktsysteme</a:t>
            </a:r>
            <a:br>
              <a:rPr lang="de-CH" altLang="de-DE" sz="1100" b="0" i="0">
                <a:sym typeface="Wingdings 3" panose="05040102010807070707" pitchFamily="18" charset="2"/>
              </a:rPr>
            </a:br>
            <a:r>
              <a:rPr lang="de-CH" altLang="de-DE" sz="1100" b="0" i="0">
                <a:sym typeface="Wingdings 3" panose="05040102010807070707" pitchFamily="18" charset="2"/>
              </a:rPr>
              <a:t>Anhang </a:t>
            </a:r>
            <a:r>
              <a:rPr lang="de-CH" altLang="de-DE" sz="1100" i="0">
                <a:sym typeface="Wingdings 3" panose="05040102010807070707" pitchFamily="18" charset="2"/>
              </a:rPr>
              <a:t>G</a:t>
            </a:r>
            <a:r>
              <a:rPr lang="de-CH" altLang="de-DE" sz="1100" b="0" i="0">
                <a:sym typeface="Wingdings 3" panose="05040102010807070707" pitchFamily="18" charset="2"/>
              </a:rPr>
              <a:t>: Zu WR 77 für die Kennzeichnung der Boote auf den Segeln</a:t>
            </a:r>
            <a:br>
              <a:rPr lang="de-CH" altLang="de-DE" sz="1100" b="0" i="0">
                <a:sym typeface="Wingdings 3" panose="05040102010807070707" pitchFamily="18" charset="2"/>
              </a:rPr>
            </a:br>
            <a:r>
              <a:rPr lang="de-CH" altLang="de-DE" sz="1100" b="0" i="0">
                <a:sym typeface="Wingdings 3" panose="05040102010807070707" pitchFamily="18" charset="2"/>
              </a:rPr>
              <a:t>Anhang </a:t>
            </a:r>
            <a:r>
              <a:rPr lang="de-CH" altLang="de-DE" sz="1100" i="0">
                <a:sym typeface="Wingdings 3" panose="05040102010807070707" pitchFamily="18" charset="2"/>
              </a:rPr>
              <a:t>J</a:t>
            </a:r>
            <a:r>
              <a:rPr lang="de-CH" altLang="de-DE" sz="1100" b="0" i="0">
                <a:sym typeface="Wingdings 3" panose="05040102010807070707" pitchFamily="18" charset="2"/>
              </a:rPr>
              <a:t>: Ausschreibung und Segelanweisungen</a:t>
            </a:r>
            <a:br>
              <a:rPr lang="de-CH" altLang="de-DE" sz="1100" b="0" i="0">
                <a:sym typeface="Wingdings 3" panose="05040102010807070707" pitchFamily="18" charset="2"/>
              </a:rPr>
            </a:br>
            <a:r>
              <a:rPr lang="de-CH" altLang="de-DE" sz="1100" b="0" i="0">
                <a:sym typeface="Wingdings 3" panose="05040102010807070707" pitchFamily="18" charset="2"/>
              </a:rPr>
              <a:t>Anhang </a:t>
            </a:r>
            <a:r>
              <a:rPr lang="de-CH" altLang="de-DE" sz="1100" i="0">
                <a:sym typeface="Wingdings 3" panose="05040102010807070707" pitchFamily="18" charset="2"/>
              </a:rPr>
              <a:t>K</a:t>
            </a:r>
            <a:r>
              <a:rPr lang="de-CH" altLang="de-DE" sz="1100" b="0" i="0">
                <a:sym typeface="Wingdings 3" panose="05040102010807070707" pitchFamily="18" charset="2"/>
              </a:rPr>
              <a:t>: Leitfaden für Ausschreibungen</a:t>
            </a:r>
            <a:br>
              <a:rPr lang="de-CH" altLang="de-DE" sz="1100" b="0" i="0">
                <a:sym typeface="Wingdings 3" panose="05040102010807070707" pitchFamily="18" charset="2"/>
              </a:rPr>
            </a:br>
            <a:r>
              <a:rPr lang="de-CH" altLang="de-DE" sz="1100" b="0" i="0">
                <a:sym typeface="Wingdings 3" panose="05040102010807070707" pitchFamily="18" charset="2"/>
              </a:rPr>
              <a:t>Anhang </a:t>
            </a:r>
            <a:r>
              <a:rPr lang="de-CH" altLang="de-DE" sz="1100" i="0">
                <a:sym typeface="Wingdings 3" panose="05040102010807070707" pitchFamily="18" charset="2"/>
              </a:rPr>
              <a:t>L</a:t>
            </a:r>
            <a:r>
              <a:rPr lang="de-CH" altLang="de-DE" sz="1100" b="0" i="0">
                <a:sym typeface="Wingdings 3" panose="05040102010807070707" pitchFamily="18" charset="2"/>
              </a:rPr>
              <a:t>: Leitfaden für Segelanweisungen</a:t>
            </a:r>
          </a:p>
          <a:p>
            <a:pPr eaLnBrk="1" hangingPunct="1">
              <a:spcBef>
                <a:spcPct val="0"/>
              </a:spcBef>
            </a:pPr>
            <a:endParaRPr lang="de-CH" altLang="de-DE" sz="1100" b="0" i="0">
              <a:sym typeface="Wingdings 3" panose="05040102010807070707" pitchFamily="18" charset="2"/>
            </a:endParaRPr>
          </a:p>
          <a:p>
            <a:pPr eaLnBrk="1" hangingPunct="1">
              <a:spcBef>
                <a:spcPct val="0"/>
              </a:spcBef>
            </a:pPr>
            <a:r>
              <a:rPr lang="de-CH" altLang="de-DE" sz="1100" i="0" u="sng">
                <a:sym typeface="Wingdings 3" panose="05040102010807070707" pitchFamily="18" charset="2"/>
              </a:rPr>
              <a:t>Zugehörige Kodices</a:t>
            </a:r>
            <a:endParaRPr lang="de-CH" altLang="de-DE" sz="1100" i="0">
              <a:sym typeface="Wingdings 3" panose="05040102010807070707" pitchFamily="18" charset="2"/>
            </a:endParaRPr>
          </a:p>
          <a:p>
            <a:pPr eaLnBrk="1" hangingPunct="1">
              <a:spcBef>
                <a:spcPct val="0"/>
              </a:spcBef>
            </a:pPr>
            <a:r>
              <a:rPr lang="de-CH" altLang="de-DE" sz="1100" i="0">
                <a:sym typeface="Wingdings 3" panose="05040102010807070707" pitchFamily="18" charset="2"/>
              </a:rPr>
              <a:t>Werbe-Kodex:</a:t>
            </a:r>
            <a:r>
              <a:rPr lang="de-CH" altLang="de-DE" sz="1100" b="0" i="0">
                <a:sym typeface="Wingdings 3" panose="05040102010807070707" pitchFamily="18" charset="2"/>
              </a:rPr>
              <a:t> Regulation 20 ISAF</a:t>
            </a:r>
            <a:br>
              <a:rPr lang="de-CH" altLang="de-DE" sz="1100" b="0" i="0">
                <a:sym typeface="Wingdings 3" panose="05040102010807070707" pitchFamily="18" charset="2"/>
              </a:rPr>
            </a:br>
            <a:r>
              <a:rPr lang="de-CH" altLang="de-DE" sz="1100" i="0">
                <a:sym typeface="Wingdings 3" panose="05040102010807070707" pitchFamily="18" charset="2"/>
              </a:rPr>
              <a:t>Segler-Klassifizierungs-Kodex:</a:t>
            </a:r>
            <a:r>
              <a:rPr lang="de-CH" altLang="de-DE" sz="1100" b="0" i="0">
                <a:sym typeface="Wingdings 3" panose="05040102010807070707" pitchFamily="18" charset="2"/>
              </a:rPr>
              <a:t> Regulation 22 ISAF</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id="{A81F6B65-C4D0-04CB-81A5-46C8528D500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52356EE-5CAC-4AEB-ADBE-25252C895E8D}" type="slidenum">
              <a:rPr lang="de-DE" altLang="de-DE"/>
              <a:pPr>
                <a:spcBef>
                  <a:spcPct val="0"/>
                </a:spcBef>
              </a:pPr>
              <a:t>5</a:t>
            </a:fld>
            <a:endParaRPr lang="de-DE" altLang="de-DE"/>
          </a:p>
        </p:txBody>
      </p:sp>
      <p:sp>
        <p:nvSpPr>
          <p:cNvPr id="21507" name="Rectangle 2">
            <a:extLst>
              <a:ext uri="{FF2B5EF4-FFF2-40B4-BE49-F238E27FC236}">
                <a16:creationId xmlns:a16="http://schemas.microsoft.com/office/drawing/2014/main" id="{4D794352-9940-DCB5-7E76-48A31A2C1784}"/>
              </a:ext>
            </a:extLst>
          </p:cNvPr>
          <p:cNvSpPr>
            <a:spLocks noRot="1" noChangeArrowheads="1" noTextEdit="1"/>
          </p:cNvSpPr>
          <p:nvPr>
            <p:ph type="sldImg"/>
          </p:nvPr>
        </p:nvSpPr>
        <p:spPr>
          <a:ln/>
        </p:spPr>
      </p:sp>
      <p:sp>
        <p:nvSpPr>
          <p:cNvPr id="21508" name="Rectangle 3">
            <a:extLst>
              <a:ext uri="{FF2B5EF4-FFF2-40B4-BE49-F238E27FC236}">
                <a16:creationId xmlns:a16="http://schemas.microsoft.com/office/drawing/2014/main" id="{4CD3D3E8-F406-F6DB-8932-3C75790F48A4}"/>
              </a:ext>
            </a:extLst>
          </p:cNvPr>
          <p:cNvSpPr>
            <a:spLocks noGrp="1" noChangeArrowheads="1"/>
          </p:cNvSpPr>
          <p:nvPr>
            <p:ph type="body" idx="1"/>
          </p:nvPr>
        </p:nvSpPr>
        <p:spPr>
          <a:xfrm>
            <a:off x="1014413" y="4668838"/>
            <a:ext cx="5667375" cy="4929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CH" altLang="de-DE" b="1">
              <a:latin typeface="Arial" panose="020B0604020202020204" pitchFamily="34" charset="0"/>
              <a:sym typeface="Wingdings" panose="05000000000000000000" pitchFamily="2" charset="2"/>
            </a:endParaRPr>
          </a:p>
        </p:txBody>
      </p:sp>
      <p:sp>
        <p:nvSpPr>
          <p:cNvPr id="21509" name="Text Box 4">
            <a:extLst>
              <a:ext uri="{FF2B5EF4-FFF2-40B4-BE49-F238E27FC236}">
                <a16:creationId xmlns:a16="http://schemas.microsoft.com/office/drawing/2014/main" id="{AA39B4B2-E0F6-22F6-D836-C07027C41BBC}"/>
              </a:ext>
            </a:extLst>
          </p:cNvPr>
          <p:cNvSpPr txBox="1">
            <a:spLocks noChangeArrowheads="1"/>
          </p:cNvSpPr>
          <p:nvPr/>
        </p:nvSpPr>
        <p:spPr bwMode="auto">
          <a:xfrm>
            <a:off x="1014413" y="5640388"/>
            <a:ext cx="1641475" cy="61912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de-CH" altLang="de-DE" sz="1100" b="0" i="0"/>
              <a:t>Legislative:</a:t>
            </a:r>
            <a:br>
              <a:rPr lang="de-CH" altLang="de-DE" sz="1400" i="0"/>
            </a:br>
            <a:r>
              <a:rPr lang="de-CH" altLang="de-DE" i="0"/>
              <a:t>General Assembly</a:t>
            </a:r>
            <a:br>
              <a:rPr lang="de-CH" altLang="de-DE" i="0"/>
            </a:br>
            <a:r>
              <a:rPr lang="de-CH" altLang="de-DE" sz="1100" b="0" i="0"/>
              <a:t>(GV)</a:t>
            </a:r>
            <a:endParaRPr lang="de-DE" altLang="de-DE" sz="1100" i="0"/>
          </a:p>
        </p:txBody>
      </p:sp>
      <p:sp>
        <p:nvSpPr>
          <p:cNvPr id="21510" name="Text Box 5">
            <a:extLst>
              <a:ext uri="{FF2B5EF4-FFF2-40B4-BE49-F238E27FC236}">
                <a16:creationId xmlns:a16="http://schemas.microsoft.com/office/drawing/2014/main" id="{EF69D484-D78C-407A-6669-7B5C89A78495}"/>
              </a:ext>
            </a:extLst>
          </p:cNvPr>
          <p:cNvSpPr txBox="1">
            <a:spLocks noChangeArrowheads="1"/>
          </p:cNvSpPr>
          <p:nvPr/>
        </p:nvSpPr>
        <p:spPr bwMode="auto">
          <a:xfrm>
            <a:off x="2879725" y="5640388"/>
            <a:ext cx="1563688" cy="6350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de-CH" altLang="de-DE" sz="1100" b="0" i="0"/>
              <a:t>Exekutive</a:t>
            </a:r>
            <a:r>
              <a:rPr lang="de-CH" altLang="de-DE" b="0" i="0"/>
              <a:t>:</a:t>
            </a:r>
            <a:br>
              <a:rPr lang="de-CH" altLang="de-DE" b="0" i="0"/>
            </a:br>
            <a:r>
              <a:rPr lang="de-CH" altLang="de-DE" i="0"/>
              <a:t>Council</a:t>
            </a:r>
            <a:br>
              <a:rPr lang="de-CH" altLang="de-DE" i="0"/>
            </a:br>
            <a:r>
              <a:rPr lang="de-CH" altLang="de-DE" sz="1100" b="0" i="0"/>
              <a:t>(Verwaltungsrat)</a:t>
            </a:r>
            <a:endParaRPr lang="de-DE" altLang="de-DE" sz="1100" b="0" i="0"/>
          </a:p>
        </p:txBody>
      </p:sp>
      <p:sp>
        <p:nvSpPr>
          <p:cNvPr id="21511" name="Text Box 6">
            <a:extLst>
              <a:ext uri="{FF2B5EF4-FFF2-40B4-BE49-F238E27FC236}">
                <a16:creationId xmlns:a16="http://schemas.microsoft.com/office/drawing/2014/main" id="{411B90D9-3214-5E6D-030F-970DF4F87F30}"/>
              </a:ext>
            </a:extLst>
          </p:cNvPr>
          <p:cNvSpPr txBox="1">
            <a:spLocks noChangeArrowheads="1"/>
          </p:cNvSpPr>
          <p:nvPr/>
        </p:nvSpPr>
        <p:spPr bwMode="auto">
          <a:xfrm>
            <a:off x="4667250" y="5640388"/>
            <a:ext cx="1492250" cy="45085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de-CH" altLang="de-DE" sz="1100" b="0" i="0"/>
              <a:t>Judikative:</a:t>
            </a:r>
            <a:br>
              <a:rPr lang="de-CH" altLang="de-DE" sz="1100" b="0" i="0"/>
            </a:br>
            <a:r>
              <a:rPr lang="de-CH" altLang="de-DE" i="0"/>
              <a:t>Review Board</a:t>
            </a:r>
            <a:endParaRPr lang="de-DE" altLang="de-DE" i="0"/>
          </a:p>
        </p:txBody>
      </p:sp>
      <p:sp>
        <p:nvSpPr>
          <p:cNvPr id="21512" name="Text Box 7">
            <a:extLst>
              <a:ext uri="{FF2B5EF4-FFF2-40B4-BE49-F238E27FC236}">
                <a16:creationId xmlns:a16="http://schemas.microsoft.com/office/drawing/2014/main" id="{C93E82CD-D8E1-6DA2-698A-DEE87338C111}"/>
              </a:ext>
            </a:extLst>
          </p:cNvPr>
          <p:cNvSpPr txBox="1">
            <a:spLocks noChangeArrowheads="1"/>
          </p:cNvSpPr>
          <p:nvPr/>
        </p:nvSpPr>
        <p:spPr bwMode="auto">
          <a:xfrm>
            <a:off x="2879725" y="6834188"/>
            <a:ext cx="1863725" cy="10826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de-CH" altLang="de-DE" i="0"/>
              <a:t>Executive Committee</a:t>
            </a:r>
            <a:br>
              <a:rPr lang="de-CH" altLang="de-DE" i="0"/>
            </a:br>
            <a:r>
              <a:rPr lang="de-CH" altLang="de-DE" sz="1100" b="0" i="0"/>
              <a:t>(Vorstand)</a:t>
            </a:r>
          </a:p>
          <a:p>
            <a:pPr algn="ctr" eaLnBrk="1" hangingPunct="1">
              <a:spcBef>
                <a:spcPct val="50000"/>
              </a:spcBef>
            </a:pPr>
            <a:r>
              <a:rPr lang="de-CH" altLang="de-DE" sz="1100" b="0" i="0"/>
              <a:t>- Präsident</a:t>
            </a:r>
            <a:br>
              <a:rPr lang="de-CH" altLang="de-DE" sz="1100" b="0" i="0"/>
            </a:br>
            <a:r>
              <a:rPr lang="de-CH" altLang="de-DE" sz="1100" b="0" i="0"/>
              <a:t>- 7 Vize-Präsidenten</a:t>
            </a:r>
            <a:br>
              <a:rPr lang="de-CH" altLang="de-DE" sz="1100" b="0" i="0"/>
            </a:br>
            <a:r>
              <a:rPr lang="de-CH" altLang="de-DE" sz="1100" b="0" i="0"/>
              <a:t>- Generalsekretär</a:t>
            </a:r>
            <a:endParaRPr lang="de-DE" altLang="de-DE" sz="1100" i="0"/>
          </a:p>
        </p:txBody>
      </p:sp>
      <p:sp>
        <p:nvSpPr>
          <p:cNvPr id="21513" name="Line 8">
            <a:extLst>
              <a:ext uri="{FF2B5EF4-FFF2-40B4-BE49-F238E27FC236}">
                <a16:creationId xmlns:a16="http://schemas.microsoft.com/office/drawing/2014/main" id="{A662E4D8-0D02-6C06-0BD5-26CA591F404D}"/>
              </a:ext>
            </a:extLst>
          </p:cNvPr>
          <p:cNvSpPr>
            <a:spLocks noChangeShapeType="1"/>
          </p:cNvSpPr>
          <p:nvPr/>
        </p:nvSpPr>
        <p:spPr bwMode="auto">
          <a:xfrm>
            <a:off x="3624263" y="6311900"/>
            <a:ext cx="0" cy="5222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94320" tIns="47160" rIns="94320" bIns="47160"/>
          <a:lstStyle/>
          <a:p>
            <a:endParaRPr lang="en-US"/>
          </a:p>
        </p:txBody>
      </p:sp>
      <p:sp>
        <p:nvSpPr>
          <p:cNvPr id="21514" name="Line 9">
            <a:extLst>
              <a:ext uri="{FF2B5EF4-FFF2-40B4-BE49-F238E27FC236}">
                <a16:creationId xmlns:a16="http://schemas.microsoft.com/office/drawing/2014/main" id="{A9706CA0-E43D-784B-0FDF-6FF076F874FB}"/>
              </a:ext>
            </a:extLst>
          </p:cNvPr>
          <p:cNvSpPr>
            <a:spLocks noChangeShapeType="1"/>
          </p:cNvSpPr>
          <p:nvPr/>
        </p:nvSpPr>
        <p:spPr bwMode="auto">
          <a:xfrm>
            <a:off x="1835150" y="6311900"/>
            <a:ext cx="0" cy="2984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94320" tIns="47160" rIns="94320" bIns="47160"/>
          <a:lstStyle/>
          <a:p>
            <a:endParaRPr lang="en-US"/>
          </a:p>
        </p:txBody>
      </p:sp>
      <p:sp>
        <p:nvSpPr>
          <p:cNvPr id="21515" name="Line 10">
            <a:extLst>
              <a:ext uri="{FF2B5EF4-FFF2-40B4-BE49-F238E27FC236}">
                <a16:creationId xmlns:a16="http://schemas.microsoft.com/office/drawing/2014/main" id="{032DFD81-6CF1-0B39-1A6A-FB84A55595FF}"/>
              </a:ext>
            </a:extLst>
          </p:cNvPr>
          <p:cNvSpPr>
            <a:spLocks noChangeShapeType="1"/>
          </p:cNvSpPr>
          <p:nvPr/>
        </p:nvSpPr>
        <p:spPr bwMode="auto">
          <a:xfrm>
            <a:off x="3624263" y="6535738"/>
            <a:ext cx="1119187"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94320" tIns="47160" rIns="94320" bIns="47160"/>
          <a:lstStyle/>
          <a:p>
            <a:endParaRPr lang="en-US"/>
          </a:p>
        </p:txBody>
      </p:sp>
      <p:sp>
        <p:nvSpPr>
          <p:cNvPr id="21516" name="Text Box 11">
            <a:extLst>
              <a:ext uri="{FF2B5EF4-FFF2-40B4-BE49-F238E27FC236}">
                <a16:creationId xmlns:a16="http://schemas.microsoft.com/office/drawing/2014/main" id="{31A4198C-8AF9-292A-917D-96EF986C8881}"/>
              </a:ext>
            </a:extLst>
          </p:cNvPr>
          <p:cNvSpPr txBox="1">
            <a:spLocks noChangeArrowheads="1"/>
          </p:cNvSpPr>
          <p:nvPr/>
        </p:nvSpPr>
        <p:spPr bwMode="auto">
          <a:xfrm>
            <a:off x="4667250" y="0"/>
            <a:ext cx="208915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1. Die Segler-Verbände</a:t>
            </a:r>
            <a:endParaRPr lang="de-DE" altLang="de-DE" b="0" i="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34B0AEB6-13D4-A80B-C8EC-FB46B4BB927C}"/>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87CE1E3-4636-47F4-A059-A4FD1756B966}" type="slidenum">
              <a:rPr lang="de-DE" altLang="de-DE"/>
              <a:pPr>
                <a:spcBef>
                  <a:spcPct val="0"/>
                </a:spcBef>
              </a:pPr>
              <a:t>23</a:t>
            </a:fld>
            <a:endParaRPr lang="de-DE" altLang="de-DE"/>
          </a:p>
        </p:txBody>
      </p:sp>
      <p:sp>
        <p:nvSpPr>
          <p:cNvPr id="58371" name="Rectangle 2">
            <a:extLst>
              <a:ext uri="{FF2B5EF4-FFF2-40B4-BE49-F238E27FC236}">
                <a16:creationId xmlns:a16="http://schemas.microsoft.com/office/drawing/2014/main" id="{DF640375-3E6E-3E53-37E7-74139CADCB45}"/>
              </a:ext>
            </a:extLst>
          </p:cNvPr>
          <p:cNvSpPr>
            <a:spLocks noRot="1" noChangeArrowheads="1" noTextEdit="1"/>
          </p:cNvSpPr>
          <p:nvPr>
            <p:ph type="sldImg"/>
          </p:nvPr>
        </p:nvSpPr>
        <p:spPr>
          <a:ln/>
        </p:spPr>
      </p:sp>
      <p:sp>
        <p:nvSpPr>
          <p:cNvPr id="58372" name="Rectangle 3">
            <a:extLst>
              <a:ext uri="{FF2B5EF4-FFF2-40B4-BE49-F238E27FC236}">
                <a16:creationId xmlns:a16="http://schemas.microsoft.com/office/drawing/2014/main" id="{8AA60BEF-4E5F-C677-4594-F1060E8A3C3D}"/>
              </a:ext>
            </a:extLst>
          </p:cNvPr>
          <p:cNvSpPr>
            <a:spLocks noGrp="1" noChangeArrowheads="1"/>
          </p:cNvSpPr>
          <p:nvPr>
            <p:ph type="body" idx="1"/>
          </p:nvPr>
        </p:nvSpPr>
        <p:spPr>
          <a:xfrm>
            <a:off x="946150" y="4860925"/>
            <a:ext cx="5362575" cy="4605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b="1">
                <a:latin typeface="Arial" panose="020B0604020202020204" pitchFamily="34" charset="0"/>
              </a:rPr>
              <a:t>Regel 86.1 </a:t>
            </a:r>
            <a:r>
              <a:rPr lang="de-CH" altLang="de-DE">
                <a:latin typeface="Arial" panose="020B0604020202020204" pitchFamily="34" charset="0"/>
              </a:rPr>
              <a:t>bedeutet, dass die Regeln der WR in Bezug auf die Möglichkeit, sie abzuändern in 3 Kategorien eingeteilt sind:</a:t>
            </a:r>
          </a:p>
          <a:p>
            <a:pPr eaLnBrk="1" hangingPunct="1"/>
            <a:r>
              <a:rPr lang="de-CH" altLang="de-DE" b="1">
                <a:latin typeface="Arial" panose="020B0604020202020204" pitchFamily="34" charset="0"/>
              </a:rPr>
              <a:t>I.</a:t>
            </a:r>
            <a:br>
              <a:rPr lang="de-CH" altLang="de-DE" b="1">
                <a:latin typeface="Arial" panose="020B0604020202020204" pitchFamily="34" charset="0"/>
              </a:rPr>
            </a:br>
            <a:r>
              <a:rPr lang="de-CH" altLang="de-DE" sz="1100">
                <a:latin typeface="Arial" panose="020B0604020202020204" pitchFamily="34" charset="0"/>
              </a:rPr>
              <a:t>Regeln, die unabänderlich sind und weder von einem Landesverband, noch in den Segelanweisungen abgeändert werden dürfen.</a:t>
            </a:r>
          </a:p>
          <a:p>
            <a:pPr eaLnBrk="1" hangingPunct="1"/>
            <a:r>
              <a:rPr lang="de-CH" altLang="de-DE" sz="1100">
                <a:latin typeface="Arial" panose="020B0604020202020204" pitchFamily="34" charset="0"/>
              </a:rPr>
              <a:t>Von besonderer Bedeutung diesbezüglich sind die Definitionen und die Teile 1 und 2 der WR.</a:t>
            </a:r>
          </a:p>
          <a:p>
            <a:pPr eaLnBrk="1" hangingPunct="1"/>
            <a:r>
              <a:rPr lang="de-CH" altLang="de-DE" b="1">
                <a:latin typeface="Arial" panose="020B0604020202020204" pitchFamily="34" charset="0"/>
              </a:rPr>
              <a:t>II.</a:t>
            </a:r>
            <a:br>
              <a:rPr lang="de-CH" altLang="de-DE" b="1">
                <a:latin typeface="Arial" panose="020B0604020202020204" pitchFamily="34" charset="0"/>
              </a:rPr>
            </a:br>
            <a:r>
              <a:rPr lang="de-CH" altLang="de-DE" sz="1100">
                <a:latin typeface="Arial" panose="020B0604020202020204" pitchFamily="34" charset="0"/>
              </a:rPr>
              <a:t>Regeln die von einem Nationalen Verband abgeändert werden dürfen, nicht aber in den Segelanweisungen. Dies betrifft insbesondere Regel 76.1 und Anhang R.</a:t>
            </a:r>
          </a:p>
          <a:p>
            <a:pPr eaLnBrk="1" hangingPunct="1"/>
            <a:r>
              <a:rPr lang="de-CH" altLang="de-DE" b="1">
                <a:latin typeface="Arial" panose="020B0604020202020204" pitchFamily="34" charset="0"/>
              </a:rPr>
              <a:t>III.</a:t>
            </a:r>
            <a:br>
              <a:rPr lang="de-CH" altLang="de-DE" b="1">
                <a:latin typeface="Arial" panose="020B0604020202020204" pitchFamily="34" charset="0"/>
              </a:rPr>
            </a:br>
            <a:r>
              <a:rPr lang="de-CH" altLang="de-DE" sz="1100">
                <a:latin typeface="Arial" panose="020B0604020202020204" pitchFamily="34" charset="0"/>
              </a:rPr>
              <a:t>Regeln, die in den Segelanweisungen unter ausdrücklicher Bezugnahme auf die betreffende Regel abgeändert werden dürfen</a:t>
            </a:r>
            <a:endParaRPr lang="de-DE" altLang="de-DE" sz="1100">
              <a:latin typeface="Arial" panose="020B0604020202020204" pitchFamily="34" charset="0"/>
            </a:endParaRPr>
          </a:p>
        </p:txBody>
      </p:sp>
      <p:sp>
        <p:nvSpPr>
          <p:cNvPr id="58373" name="Text Box 4">
            <a:extLst>
              <a:ext uri="{FF2B5EF4-FFF2-40B4-BE49-F238E27FC236}">
                <a16:creationId xmlns:a16="http://schemas.microsoft.com/office/drawing/2014/main" id="{DF0A08AB-F5A1-69C2-80D2-86C93867E0E3}"/>
              </a:ext>
            </a:extLst>
          </p:cNvPr>
          <p:cNvSpPr txBox="1">
            <a:spLocks noChangeArrowheads="1"/>
          </p:cNvSpPr>
          <p:nvPr/>
        </p:nvSpPr>
        <p:spPr bwMode="auto">
          <a:xfrm>
            <a:off x="4370388" y="0"/>
            <a:ext cx="2386012"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2. Regeln und Vorschriften</a:t>
            </a:r>
            <a:endParaRPr lang="de-DE" altLang="de-DE" b="0" i="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a:extLst>
              <a:ext uri="{FF2B5EF4-FFF2-40B4-BE49-F238E27FC236}">
                <a16:creationId xmlns:a16="http://schemas.microsoft.com/office/drawing/2014/main" id="{53A136E2-C88B-AEB4-2DE2-19F5CF5275EC}"/>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BAAD7FD-298B-47F6-AA44-F164D174F14A}" type="slidenum">
              <a:rPr lang="de-DE" altLang="de-DE"/>
              <a:pPr>
                <a:spcBef>
                  <a:spcPct val="0"/>
                </a:spcBef>
              </a:pPr>
              <a:t>24</a:t>
            </a:fld>
            <a:endParaRPr lang="de-DE" altLang="de-DE"/>
          </a:p>
        </p:txBody>
      </p:sp>
      <p:sp>
        <p:nvSpPr>
          <p:cNvPr id="60419" name="Rectangle 2">
            <a:extLst>
              <a:ext uri="{FF2B5EF4-FFF2-40B4-BE49-F238E27FC236}">
                <a16:creationId xmlns:a16="http://schemas.microsoft.com/office/drawing/2014/main" id="{DEC1C7CB-2ADC-FF21-2301-A39B37F807DE}"/>
              </a:ext>
            </a:extLst>
          </p:cNvPr>
          <p:cNvSpPr>
            <a:spLocks noRot="1" noChangeArrowheads="1" noTextEdit="1"/>
          </p:cNvSpPr>
          <p:nvPr>
            <p:ph type="sldImg"/>
          </p:nvPr>
        </p:nvSpPr>
        <p:spPr>
          <a:ln/>
        </p:spPr>
      </p:sp>
      <p:sp>
        <p:nvSpPr>
          <p:cNvPr id="60420" name="Rectangle 3">
            <a:extLst>
              <a:ext uri="{FF2B5EF4-FFF2-40B4-BE49-F238E27FC236}">
                <a16:creationId xmlns:a16="http://schemas.microsoft.com/office/drawing/2014/main" id="{F2C3BF3A-BB25-8A3A-8BD4-FB95C6BA6A40}"/>
              </a:ext>
            </a:extLst>
          </p:cNvPr>
          <p:cNvSpPr>
            <a:spLocks noGrp="1" noChangeArrowheads="1"/>
          </p:cNvSpPr>
          <p:nvPr>
            <p:ph type="body" idx="1"/>
          </p:nvPr>
        </p:nvSpPr>
        <p:spPr>
          <a:xfrm>
            <a:off x="946150" y="4860925"/>
            <a:ext cx="5207000" cy="4605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sz="1100" b="1">
                <a:latin typeface="Arial" panose="020B0604020202020204" pitchFamily="34" charset="0"/>
                <a:sym typeface="Monotype Sorts" pitchFamily="2" charset="2"/>
              </a:rPr>
              <a:t>Änderung von Klassenvorschriften – Regel 87:</a:t>
            </a:r>
          </a:p>
          <a:p>
            <a:pPr eaLnBrk="1" hangingPunct="1"/>
            <a:r>
              <a:rPr lang="de-CH" altLang="de-DE" sz="1100">
                <a:latin typeface="Arial" panose="020B0604020202020204" pitchFamily="34" charset="0"/>
                <a:sym typeface="Monotype Sorts" pitchFamily="2" charset="2"/>
              </a:rPr>
              <a:t>Klassenvorschriften dürfen in den Segelanweisungen nur geändert werden, wenn dies in der betr. Vorschrift vorgesehen ist oder wenn es die Klassenvereinigung genehmigt. Bei internationalen Klassen betrifft dies die Internationale Klassenvereinigung.  </a:t>
            </a:r>
          </a:p>
          <a:p>
            <a:pPr eaLnBrk="1" hangingPunct="1"/>
            <a:endParaRPr lang="de-DE" altLang="de-DE" sz="1100" b="1">
              <a:latin typeface="Arial" panose="020B0604020202020204" pitchFamily="34" charset="0"/>
              <a:sym typeface="Monotype Sorts" pitchFamily="2" charset="2"/>
            </a:endParaRPr>
          </a:p>
          <a:p>
            <a:pPr eaLnBrk="1" hangingPunct="1"/>
            <a:r>
              <a:rPr lang="de-DE" altLang="de-DE" sz="1100">
                <a:latin typeface="Arial" panose="020B0604020202020204" pitchFamily="34" charset="0"/>
                <a:sym typeface="Monotype Sorts" pitchFamily="2" charset="2"/>
              </a:rPr>
              <a:t>  Bei der Abfassung von Segelanweisungen muss  streng darauf</a:t>
            </a:r>
            <a:br>
              <a:rPr lang="de-DE" altLang="de-DE" sz="1100">
                <a:latin typeface="Arial" panose="020B0604020202020204" pitchFamily="34" charset="0"/>
                <a:sym typeface="Monotype Sorts" pitchFamily="2" charset="2"/>
              </a:rPr>
            </a:br>
            <a:r>
              <a:rPr lang="de-DE" altLang="de-DE" sz="1100">
                <a:latin typeface="Arial" panose="020B0604020202020204" pitchFamily="34" charset="0"/>
                <a:sym typeface="Monotype Sorts" pitchFamily="2" charset="2"/>
              </a:rPr>
              <a:t>      geachtet werden, welche Regeln allenfalls abgeändert werden</a:t>
            </a:r>
            <a:br>
              <a:rPr lang="de-DE" altLang="de-DE" sz="1100">
                <a:latin typeface="Arial" panose="020B0604020202020204" pitchFamily="34" charset="0"/>
                <a:sym typeface="Monotype Sorts" pitchFamily="2" charset="2"/>
              </a:rPr>
            </a:br>
            <a:r>
              <a:rPr lang="de-DE" altLang="de-DE" sz="1100">
                <a:latin typeface="Arial" panose="020B0604020202020204" pitchFamily="34" charset="0"/>
                <a:sym typeface="Monotype Sorts" pitchFamily="2" charset="2"/>
              </a:rPr>
              <a:t>      dürfen.</a:t>
            </a:r>
          </a:p>
          <a:p>
            <a:pPr eaLnBrk="1" hangingPunct="1"/>
            <a:r>
              <a:rPr lang="de-DE" altLang="de-DE" sz="1100">
                <a:latin typeface="Arial" panose="020B0604020202020204" pitchFamily="34" charset="0"/>
                <a:sym typeface="Monotype Sorts" pitchFamily="2" charset="2"/>
              </a:rPr>
              <a:t>  Gemäss WR 88.2 dürfen die Zusätze von DSV/OeSV/Swiss Sailing</a:t>
            </a:r>
            <a:br>
              <a:rPr lang="de-DE" altLang="de-DE" sz="1100">
                <a:latin typeface="Arial" panose="020B0604020202020204" pitchFamily="34" charset="0"/>
                <a:sym typeface="Monotype Sorts" pitchFamily="2" charset="2"/>
              </a:rPr>
            </a:br>
            <a:r>
              <a:rPr lang="de-DE" altLang="de-DE" sz="1100">
                <a:latin typeface="Arial" panose="020B0604020202020204" pitchFamily="34" charset="0"/>
                <a:sym typeface="Monotype Sorts" pitchFamily="2" charset="2"/>
              </a:rPr>
              <a:t>      nicht abgeändert oder ausser Kraft gesetzt werden.</a:t>
            </a:r>
          </a:p>
        </p:txBody>
      </p:sp>
      <p:sp>
        <p:nvSpPr>
          <p:cNvPr id="60421" name="Text Box 4">
            <a:extLst>
              <a:ext uri="{FF2B5EF4-FFF2-40B4-BE49-F238E27FC236}">
                <a16:creationId xmlns:a16="http://schemas.microsoft.com/office/drawing/2014/main" id="{7B2E31F1-1868-3748-0A61-F2050DC5C6D3}"/>
              </a:ext>
            </a:extLst>
          </p:cNvPr>
          <p:cNvSpPr txBox="1">
            <a:spLocks noChangeArrowheads="1"/>
          </p:cNvSpPr>
          <p:nvPr/>
        </p:nvSpPr>
        <p:spPr bwMode="auto">
          <a:xfrm>
            <a:off x="4443413" y="0"/>
            <a:ext cx="2312987"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2. Regeln und Vorschriften</a:t>
            </a:r>
            <a:endParaRPr lang="de-DE" altLang="de-DE" b="0" i="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a:extLst>
              <a:ext uri="{FF2B5EF4-FFF2-40B4-BE49-F238E27FC236}">
                <a16:creationId xmlns:a16="http://schemas.microsoft.com/office/drawing/2014/main" id="{4F416C9A-8D32-6DA9-4248-2F727E94821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DBC6C21-AAD6-4C30-9034-267B6185A833}" type="slidenum">
              <a:rPr lang="de-DE" altLang="de-DE"/>
              <a:pPr>
                <a:spcBef>
                  <a:spcPct val="0"/>
                </a:spcBef>
              </a:pPr>
              <a:t>25</a:t>
            </a:fld>
            <a:endParaRPr lang="de-DE" altLang="de-DE"/>
          </a:p>
        </p:txBody>
      </p:sp>
      <p:sp>
        <p:nvSpPr>
          <p:cNvPr id="62467" name="Rectangle 2">
            <a:extLst>
              <a:ext uri="{FF2B5EF4-FFF2-40B4-BE49-F238E27FC236}">
                <a16:creationId xmlns:a16="http://schemas.microsoft.com/office/drawing/2014/main" id="{213A4092-BA46-CF94-7C1C-EAFA41C110C0}"/>
              </a:ext>
            </a:extLst>
          </p:cNvPr>
          <p:cNvSpPr>
            <a:spLocks noRot="1" noChangeArrowheads="1" noTextEdit="1"/>
          </p:cNvSpPr>
          <p:nvPr>
            <p:ph type="sldImg"/>
          </p:nvPr>
        </p:nvSpPr>
        <p:spPr>
          <a:ln/>
        </p:spPr>
      </p:sp>
      <p:sp>
        <p:nvSpPr>
          <p:cNvPr id="62468" name="Rectangle 3">
            <a:extLst>
              <a:ext uri="{FF2B5EF4-FFF2-40B4-BE49-F238E27FC236}">
                <a16:creationId xmlns:a16="http://schemas.microsoft.com/office/drawing/2014/main" id="{E51CFA93-1AF7-2458-0F5E-1F730E6E5413}"/>
              </a:ext>
            </a:extLst>
          </p:cNvPr>
          <p:cNvSpPr>
            <a:spLocks noGrp="1" noChangeArrowheads="1"/>
          </p:cNvSpPr>
          <p:nvPr>
            <p:ph type="body" idx="1"/>
          </p:nvPr>
        </p:nvSpPr>
        <p:spPr>
          <a:xfrm>
            <a:off x="938213" y="4860925"/>
            <a:ext cx="5451475" cy="4605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b="1">
                <a:latin typeface="Arial" panose="020B0604020202020204" pitchFamily="34" charset="0"/>
              </a:rPr>
              <a:t>Teil 5</a:t>
            </a:r>
            <a:r>
              <a:rPr lang="de-CH" altLang="de-DE" sz="1100" b="1">
                <a:latin typeface="Arial" panose="020B0604020202020204" pitchFamily="34" charset="0"/>
              </a:rPr>
              <a:t> </a:t>
            </a:r>
            <a:r>
              <a:rPr lang="de-CH" altLang="de-DE" sz="1100">
                <a:latin typeface="Arial" panose="020B0604020202020204" pitchFamily="34" charset="0"/>
              </a:rPr>
              <a:t>regelt:</a:t>
            </a:r>
            <a:br>
              <a:rPr lang="de-CH" altLang="de-DE" sz="1100">
                <a:latin typeface="Arial" panose="020B0604020202020204" pitchFamily="34" charset="0"/>
              </a:rPr>
            </a:br>
            <a:r>
              <a:rPr lang="de-CH" altLang="de-DE" sz="1100">
                <a:latin typeface="Arial" panose="020B0604020202020204" pitchFamily="34" charset="0"/>
              </a:rPr>
              <a:t>-  das Vorgehen bei Protesten und Anträgen auf Wiedergutmachung und</a:t>
            </a:r>
            <a:br>
              <a:rPr lang="de-CH" altLang="de-DE" sz="1100">
                <a:latin typeface="Arial" panose="020B0604020202020204" pitchFamily="34" charset="0"/>
              </a:rPr>
            </a:br>
            <a:r>
              <a:rPr lang="de-CH" altLang="de-DE" sz="1100">
                <a:latin typeface="Arial" panose="020B0604020202020204" pitchFamily="34" charset="0"/>
              </a:rPr>
              <a:t>-  das Verfahren bei der Durchführung der Protestverhandlungen durch</a:t>
            </a:r>
            <a:br>
              <a:rPr lang="de-CH" altLang="de-DE" sz="1100">
                <a:latin typeface="Arial" panose="020B0604020202020204" pitchFamily="34" charset="0"/>
              </a:rPr>
            </a:br>
            <a:r>
              <a:rPr lang="de-CH" altLang="de-DE" sz="1100">
                <a:latin typeface="Arial" panose="020B0604020202020204" pitchFamily="34" charset="0"/>
              </a:rPr>
              <a:t>   die Schiedsgerichte.</a:t>
            </a:r>
          </a:p>
          <a:p>
            <a:pPr eaLnBrk="1" hangingPunct="1"/>
            <a:endParaRPr lang="de-CH" altLang="de-DE" sz="1100">
              <a:latin typeface="Arial" panose="020B0604020202020204" pitchFamily="34" charset="0"/>
            </a:endParaRPr>
          </a:p>
          <a:p>
            <a:pPr eaLnBrk="1" hangingPunct="1"/>
            <a:r>
              <a:rPr lang="de-CH" altLang="de-DE" sz="1100" b="1" u="sng">
                <a:latin typeface="Arial" panose="020B0604020202020204" pitchFamily="34" charset="0"/>
              </a:rPr>
              <a:t>Zugehörige Anhänge der WR</a:t>
            </a:r>
            <a:r>
              <a:rPr lang="de-CH" altLang="de-DE" sz="1100" b="1">
                <a:latin typeface="Arial" panose="020B0604020202020204" pitchFamily="34" charset="0"/>
              </a:rPr>
              <a:t>:</a:t>
            </a:r>
            <a:br>
              <a:rPr lang="de-CH" altLang="de-DE" sz="1100">
                <a:latin typeface="Arial" panose="020B0604020202020204" pitchFamily="34" charset="0"/>
              </a:rPr>
            </a:br>
            <a:r>
              <a:rPr lang="de-CH" altLang="de-DE" sz="1100" b="1">
                <a:latin typeface="Arial" panose="020B0604020202020204" pitchFamily="34" charset="0"/>
              </a:rPr>
              <a:t>Anhang M:	</a:t>
            </a:r>
            <a:r>
              <a:rPr lang="de-CH" altLang="de-DE" sz="1100">
                <a:latin typeface="Arial" panose="020B0604020202020204" pitchFamily="34" charset="0"/>
              </a:rPr>
              <a:t>Empfehlungen für Schiedsgerichte</a:t>
            </a:r>
            <a:br>
              <a:rPr lang="de-CH" altLang="de-DE" sz="1100">
                <a:latin typeface="Arial" panose="020B0604020202020204" pitchFamily="34" charset="0"/>
              </a:rPr>
            </a:br>
            <a:r>
              <a:rPr lang="de-CH" altLang="de-DE" sz="1100">
                <a:latin typeface="Arial" panose="020B0604020202020204" pitchFamily="34" charset="0"/>
              </a:rPr>
              <a:t>	        </a:t>
            </a:r>
            <a:r>
              <a:rPr lang="de-CH" altLang="de-DE" sz="1100">
                <a:latin typeface="Arial" panose="020B0604020202020204" pitchFamily="34" charset="0"/>
                <a:sym typeface="Wingdings 3" panose="05040102010807070707" pitchFamily="18" charset="2"/>
              </a:rPr>
              <a:t>  mit </a:t>
            </a:r>
            <a:r>
              <a:rPr lang="de-CH" altLang="de-DE" sz="1100" b="1">
                <a:latin typeface="Arial" panose="020B0604020202020204" pitchFamily="34" charset="0"/>
                <a:sym typeface="Wingdings 3" panose="05040102010807070707" pitchFamily="18" charset="2"/>
              </a:rPr>
              <a:t>Zusatz</a:t>
            </a:r>
            <a:r>
              <a:rPr lang="de-CH" altLang="de-DE" sz="1100">
                <a:latin typeface="Arial" panose="020B0604020202020204" pitchFamily="34" charset="0"/>
                <a:sym typeface="Wingdings 3" panose="05040102010807070707" pitchFamily="18" charset="2"/>
              </a:rPr>
              <a:t> von DSV, OeSV und Swiss Sailing</a:t>
            </a:r>
            <a:br>
              <a:rPr lang="de-CH" altLang="de-DE" sz="1100">
                <a:latin typeface="Arial" panose="020B0604020202020204" pitchFamily="34" charset="0"/>
              </a:rPr>
            </a:br>
            <a:r>
              <a:rPr lang="de-CH" altLang="de-DE" sz="1100" b="1">
                <a:latin typeface="Arial" panose="020B0604020202020204" pitchFamily="34" charset="0"/>
              </a:rPr>
              <a:t>Anhang N:	</a:t>
            </a:r>
            <a:r>
              <a:rPr lang="de-CH" altLang="de-DE" sz="1100">
                <a:latin typeface="Arial" panose="020B0604020202020204" pitchFamily="34" charset="0"/>
              </a:rPr>
              <a:t>Internationale Jurys</a:t>
            </a:r>
            <a:br>
              <a:rPr lang="de-CH" altLang="de-DE" sz="1100">
                <a:latin typeface="Arial" panose="020B0604020202020204" pitchFamily="34" charset="0"/>
              </a:rPr>
            </a:br>
            <a:r>
              <a:rPr lang="de-CH" altLang="de-DE" sz="1100" b="1">
                <a:solidFill>
                  <a:srgbClr val="000000"/>
                </a:solidFill>
                <a:latin typeface="Arial" panose="020B0604020202020204" pitchFamily="34" charset="0"/>
              </a:rPr>
              <a:t>Anhang R:	</a:t>
            </a:r>
            <a:r>
              <a:rPr lang="de-CH" altLang="de-DE" sz="1100">
                <a:solidFill>
                  <a:srgbClr val="000000"/>
                </a:solidFill>
                <a:latin typeface="Arial" panose="020B0604020202020204" pitchFamily="34" charset="0"/>
              </a:rPr>
              <a:t>Berufungsverfahren</a:t>
            </a:r>
            <a:endParaRPr lang="de-CH" altLang="de-DE" sz="1100">
              <a:latin typeface="Arial" panose="020B0604020202020204" pitchFamily="34" charset="0"/>
            </a:endParaRPr>
          </a:p>
          <a:p>
            <a:pPr eaLnBrk="1" hangingPunct="1"/>
            <a:endParaRPr lang="de-CH" altLang="de-DE" sz="1100">
              <a:latin typeface="Arial" panose="020B0604020202020204" pitchFamily="34" charset="0"/>
            </a:endParaRPr>
          </a:p>
          <a:p>
            <a:pPr eaLnBrk="1" hangingPunct="1"/>
            <a:r>
              <a:rPr lang="de-CH" altLang="de-DE" sz="1100" b="1" u="sng">
                <a:latin typeface="Arial" panose="020B0604020202020204" pitchFamily="34" charset="0"/>
              </a:rPr>
              <a:t>Zugehörige Zusätze</a:t>
            </a:r>
            <a:r>
              <a:rPr lang="de-CH" altLang="de-DE" sz="1100" b="1">
                <a:latin typeface="Arial" panose="020B0604020202020204" pitchFamily="34" charset="0"/>
              </a:rPr>
              <a:t> von DSV, OeSV und Swiss Sailing:</a:t>
            </a:r>
          </a:p>
          <a:p>
            <a:pPr eaLnBrk="1" hangingPunct="1"/>
            <a:r>
              <a:rPr lang="de-CH" altLang="de-DE" sz="1000" b="1">
                <a:latin typeface="Arial" panose="020B0604020202020204" pitchFamily="34" charset="0"/>
              </a:rPr>
              <a:t>Zu WR 60:     </a:t>
            </a:r>
            <a:r>
              <a:rPr lang="de-CH" altLang="de-DE" sz="1000">
                <a:latin typeface="Arial" panose="020B0604020202020204" pitchFamily="34" charset="0"/>
              </a:rPr>
              <a:t>Für die Entgegennahme eines Protestes darf keine Gebühr</a:t>
            </a:r>
            <a:br>
              <a:rPr lang="de-CH" altLang="de-DE" sz="1000">
                <a:latin typeface="Arial" panose="020B0604020202020204" pitchFamily="34" charset="0"/>
              </a:rPr>
            </a:br>
            <a:r>
              <a:rPr lang="de-CH" altLang="de-DE" sz="1000">
                <a:latin typeface="Arial" panose="020B0604020202020204" pitchFamily="34" charset="0"/>
              </a:rPr>
              <a:t>                       verlangt werden.</a:t>
            </a:r>
            <a:br>
              <a:rPr lang="de-CH" altLang="de-DE" sz="1000">
                <a:latin typeface="Arial" panose="020B0604020202020204" pitchFamily="34" charset="0"/>
              </a:rPr>
            </a:br>
            <a:r>
              <a:rPr lang="de-CH" altLang="de-DE" sz="1000" b="1">
                <a:latin typeface="Arial" panose="020B0604020202020204" pitchFamily="34" charset="0"/>
              </a:rPr>
              <a:t>Zu WR 64.3:</a:t>
            </a:r>
            <a:r>
              <a:rPr lang="de-CH" altLang="de-DE" sz="800" b="1">
                <a:latin typeface="Arial" panose="020B0604020202020204" pitchFamily="34" charset="0"/>
              </a:rPr>
              <a:t>  </a:t>
            </a:r>
            <a:r>
              <a:rPr lang="de-CH" altLang="de-DE" sz="1000">
                <a:latin typeface="Arial" panose="020B0604020202020204" pitchFamily="34" charset="0"/>
              </a:rPr>
              <a:t>Ergänzungen zu den Fristen bei der schriftlichen Dokumentierung</a:t>
            </a:r>
            <a:br>
              <a:rPr lang="de-CH" altLang="de-DE" sz="1000">
                <a:latin typeface="Arial" panose="020B0604020202020204" pitchFamily="34" charset="0"/>
              </a:rPr>
            </a:br>
            <a:r>
              <a:rPr lang="de-CH" altLang="de-DE" sz="1000">
                <a:latin typeface="Arial" panose="020B0604020202020204" pitchFamily="34" charset="0"/>
              </a:rPr>
              <a:t>                       von Protest-Entscheidungen.</a:t>
            </a:r>
            <a:br>
              <a:rPr lang="de-CH" altLang="de-DE" sz="1000">
                <a:latin typeface="Arial" panose="020B0604020202020204" pitchFamily="34" charset="0"/>
              </a:rPr>
            </a:br>
            <a:r>
              <a:rPr lang="de-CH" altLang="de-DE" sz="1000" b="1">
                <a:latin typeface="Arial" panose="020B0604020202020204" pitchFamily="34" charset="0"/>
              </a:rPr>
              <a:t>Zu WR 67:     </a:t>
            </a:r>
            <a:r>
              <a:rPr lang="de-CH" altLang="de-DE" sz="1000">
                <a:latin typeface="Arial" panose="020B0604020202020204" pitchFamily="34" charset="0"/>
              </a:rPr>
              <a:t>Ergänzungen zur Haftung bei Schäden.</a:t>
            </a:r>
            <a:br>
              <a:rPr lang="de-CH" altLang="de-DE" sz="1000">
                <a:latin typeface="Arial" panose="020B0604020202020204" pitchFamily="34" charset="0"/>
              </a:rPr>
            </a:br>
            <a:r>
              <a:rPr lang="de-CH" altLang="de-DE" sz="1000" b="1">
                <a:latin typeface="Arial" panose="020B0604020202020204" pitchFamily="34" charset="0"/>
              </a:rPr>
              <a:t>Zu WR 70:     </a:t>
            </a:r>
            <a:r>
              <a:rPr lang="de-CH" altLang="de-DE" sz="1000">
                <a:latin typeface="Arial" panose="020B0604020202020204" pitchFamily="34" charset="0"/>
              </a:rPr>
              <a:t>Ergänzungen betreffend Int. Jury und Gebühren für Berufungen.</a:t>
            </a:r>
            <a:endParaRPr lang="de-DE" altLang="de-DE" sz="1000" u="sng">
              <a:latin typeface="Arial" panose="020B0604020202020204" pitchFamily="34" charset="0"/>
            </a:endParaRPr>
          </a:p>
        </p:txBody>
      </p:sp>
      <p:sp>
        <p:nvSpPr>
          <p:cNvPr id="62469" name="Text Box 4">
            <a:extLst>
              <a:ext uri="{FF2B5EF4-FFF2-40B4-BE49-F238E27FC236}">
                <a16:creationId xmlns:a16="http://schemas.microsoft.com/office/drawing/2014/main" id="{08A06FCE-DB71-D055-2CEF-452C895E974B}"/>
              </a:ext>
            </a:extLst>
          </p:cNvPr>
          <p:cNvSpPr txBox="1">
            <a:spLocks noChangeArrowheads="1"/>
          </p:cNvSpPr>
          <p:nvPr/>
        </p:nvSpPr>
        <p:spPr bwMode="auto">
          <a:xfrm>
            <a:off x="4370388" y="0"/>
            <a:ext cx="216217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2. Regeln und Vorschriften</a:t>
            </a:r>
            <a:endParaRPr lang="de-DE" altLang="de-DE" b="0" i="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a:extLst>
              <a:ext uri="{FF2B5EF4-FFF2-40B4-BE49-F238E27FC236}">
                <a16:creationId xmlns:a16="http://schemas.microsoft.com/office/drawing/2014/main" id="{AA6C1B17-B6A9-5137-9F2F-A6D80DE1DC42}"/>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C4B3D94-9BC5-4BE8-A1EC-D75AEB0D9A90}" type="slidenum">
              <a:rPr lang="de-DE" altLang="de-DE"/>
              <a:pPr>
                <a:spcBef>
                  <a:spcPct val="0"/>
                </a:spcBef>
              </a:pPr>
              <a:t>26</a:t>
            </a:fld>
            <a:endParaRPr lang="de-DE" altLang="de-DE"/>
          </a:p>
        </p:txBody>
      </p:sp>
      <p:sp>
        <p:nvSpPr>
          <p:cNvPr id="64515" name="Rectangle 2">
            <a:extLst>
              <a:ext uri="{FF2B5EF4-FFF2-40B4-BE49-F238E27FC236}">
                <a16:creationId xmlns:a16="http://schemas.microsoft.com/office/drawing/2014/main" id="{55AE81EF-B834-672F-55CB-93E0CF5FA900}"/>
              </a:ext>
            </a:extLst>
          </p:cNvPr>
          <p:cNvSpPr>
            <a:spLocks noRot="1" noChangeArrowheads="1" noTextEdit="1"/>
          </p:cNvSpPr>
          <p:nvPr>
            <p:ph type="sldImg"/>
          </p:nvPr>
        </p:nvSpPr>
        <p:spPr>
          <a:xfrm>
            <a:off x="981075" y="473075"/>
            <a:ext cx="5164138" cy="3871913"/>
          </a:xfrm>
          <a:ln/>
        </p:spPr>
      </p:sp>
      <p:sp>
        <p:nvSpPr>
          <p:cNvPr id="64516" name="Rectangle 3">
            <a:extLst>
              <a:ext uri="{FF2B5EF4-FFF2-40B4-BE49-F238E27FC236}">
                <a16:creationId xmlns:a16="http://schemas.microsoft.com/office/drawing/2014/main" id="{A1346799-ABA8-C079-1F49-FA846187E643}"/>
              </a:ext>
            </a:extLst>
          </p:cNvPr>
          <p:cNvSpPr>
            <a:spLocks noGrp="1" noChangeArrowheads="1"/>
          </p:cNvSpPr>
          <p:nvPr>
            <p:ph type="body" idx="1"/>
          </p:nvPr>
        </p:nvSpPr>
        <p:spPr>
          <a:xfrm>
            <a:off x="938213" y="4519613"/>
            <a:ext cx="5446712" cy="52657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b="1">
                <a:latin typeface="Arial" panose="020B0604020202020204" pitchFamily="34" charset="0"/>
              </a:rPr>
              <a:t>Weitere Definitionen:</a:t>
            </a:r>
          </a:p>
          <a:p>
            <a:pPr eaLnBrk="1" hangingPunct="1"/>
            <a:r>
              <a:rPr lang="de-CH" altLang="de-DE" sz="1000" b="1" i="1">
                <a:solidFill>
                  <a:srgbClr val="FF0000"/>
                </a:solidFill>
                <a:latin typeface="Arial" panose="020B0604020202020204" pitchFamily="34" charset="0"/>
              </a:rPr>
              <a:t>Lee und Luv</a:t>
            </a:r>
            <a:br>
              <a:rPr lang="de-CH" altLang="de-DE" sz="1000" b="1" i="1">
                <a:latin typeface="Arial" panose="020B0604020202020204" pitchFamily="34" charset="0"/>
              </a:rPr>
            </a:br>
            <a:r>
              <a:rPr lang="de-CH" altLang="de-DE" sz="1000">
                <a:latin typeface="Arial" panose="020B0604020202020204" pitchFamily="34" charset="0"/>
              </a:rPr>
              <a:t>Die Leeseite eines Bootes ist die dem Wind abgewandte Seite, oder wenn es im Wind steht, die vorher vom Wind abgewandt war. Wenn jedoch ein Boot platt vor dem Wind segelt, ist die Leeseite diejenige, auf der sein Grossbaum steht.</a:t>
            </a:r>
            <a:endParaRPr lang="de-CH" altLang="de-DE" sz="1000" b="1" i="1">
              <a:latin typeface="Arial" panose="020B0604020202020204" pitchFamily="34" charset="0"/>
            </a:endParaRPr>
          </a:p>
          <a:p>
            <a:pPr eaLnBrk="1" hangingPunct="1"/>
            <a:r>
              <a:rPr lang="de-CH" altLang="de-DE" sz="1000" b="1" i="1">
                <a:solidFill>
                  <a:srgbClr val="FF0000"/>
                </a:solidFill>
                <a:latin typeface="Arial" panose="020B0604020202020204" pitchFamily="34" charset="0"/>
                <a:sym typeface="Wingdings 3" panose="05040102010807070707" pitchFamily="18" charset="2"/>
              </a:rPr>
              <a:t>Starten</a:t>
            </a:r>
            <a:br>
              <a:rPr lang="de-CH" altLang="de-DE" sz="1000" b="1" i="1">
                <a:solidFill>
                  <a:srgbClr val="FF0000"/>
                </a:solidFill>
                <a:latin typeface="Arial" panose="020B0604020202020204" pitchFamily="34" charset="0"/>
                <a:sym typeface="Wingdings 3" panose="05040102010807070707" pitchFamily="18" charset="2"/>
              </a:rPr>
            </a:br>
            <a:r>
              <a:rPr lang="de-CH" altLang="de-DE" sz="1000">
                <a:latin typeface="Arial" panose="020B0604020202020204" pitchFamily="34" charset="0"/>
                <a:sym typeface="Wingdings 3" panose="05040102010807070707" pitchFamily="18" charset="2"/>
              </a:rPr>
              <a:t>Wenn es bei oder nach seinem Startsignal vollständig auf der Vorstartseite der Startlinie war und, sofern anwendbar, die Regel 30.1 befolgt hat, </a:t>
            </a:r>
            <a:r>
              <a:rPr lang="de-CH" altLang="de-DE" sz="1000" i="1">
                <a:latin typeface="Arial" panose="020B0604020202020204" pitchFamily="34" charset="0"/>
                <a:sym typeface="Wingdings 3" panose="05040102010807070707" pitchFamily="18" charset="2"/>
              </a:rPr>
              <a:t>startet</a:t>
            </a:r>
            <a:r>
              <a:rPr lang="de-CH" altLang="de-DE" sz="1000">
                <a:latin typeface="Arial" panose="020B0604020202020204" pitchFamily="34" charset="0"/>
                <a:sym typeface="Wingdings 3" panose="05040102010807070707" pitchFamily="18" charset="2"/>
              </a:rPr>
              <a:t> ein Boot, wenn irgend ein Teil seines Rumpfes, seiner Besatzung oder Ausrüstung zum ersten Mal die Startlinie in Richtung zur ersten Bahnmarke überquert.</a:t>
            </a:r>
          </a:p>
          <a:p>
            <a:pPr eaLnBrk="1" hangingPunct="1"/>
            <a:r>
              <a:rPr lang="de-CH" altLang="de-DE" sz="1000" b="1" i="1">
                <a:solidFill>
                  <a:srgbClr val="FF0000"/>
                </a:solidFill>
                <a:latin typeface="Arial" panose="020B0604020202020204" pitchFamily="34" charset="0"/>
                <a:sym typeface="Wingdings 3" panose="05040102010807070707" pitchFamily="18" charset="2"/>
              </a:rPr>
              <a:t>Zieldurchgang</a:t>
            </a:r>
            <a:br>
              <a:rPr lang="de-CH" altLang="de-DE" sz="1000" b="1" i="1">
                <a:solidFill>
                  <a:srgbClr val="FF0000"/>
                </a:solidFill>
                <a:latin typeface="Arial" panose="020B0604020202020204" pitchFamily="34" charset="0"/>
                <a:sym typeface="Wingdings 3" panose="05040102010807070707" pitchFamily="18" charset="2"/>
              </a:rPr>
            </a:br>
            <a:r>
              <a:rPr lang="de-CH" altLang="de-DE" sz="1000">
                <a:latin typeface="Arial" panose="020B0604020202020204" pitchFamily="34" charset="0"/>
                <a:sym typeface="Wingdings 3" panose="05040102010807070707" pitchFamily="18" charset="2"/>
              </a:rPr>
              <a:t>Ein Boot geht durchs Ziel, sobald ein Teil seines Rumpfes oder seiner in normaler Lage befindlichen Besatzung oder Ausrüstung die Ziellinie in der Richtung von der letzten Bahnmarke kommend überquert. Jedoch ist es noch nicht durchs Ziel gegangen, wenn es nach Überquerung der Ziellinie eine Strafe nach WR 44.2 ausführt, einen an der Ziellinie begangenen Fehler gemäss WR 28.2 berichtigt oder weiter die Bahn absegelt.</a:t>
            </a:r>
          </a:p>
          <a:p>
            <a:pPr eaLnBrk="1" hangingPunct="1"/>
            <a:r>
              <a:rPr lang="de-CH" altLang="de-DE" sz="1000" b="1" i="1">
                <a:solidFill>
                  <a:srgbClr val="FF0000"/>
                </a:solidFill>
                <a:latin typeface="Arial" panose="020B0604020202020204" pitchFamily="34" charset="0"/>
                <a:sym typeface="Wingdings 3" panose="05040102010807070707" pitchFamily="18" charset="2"/>
              </a:rPr>
              <a:t>Hindernis</a:t>
            </a:r>
            <a:br>
              <a:rPr lang="de-CH" altLang="de-DE" sz="1000">
                <a:latin typeface="Arial" panose="020B0604020202020204" pitchFamily="34" charset="0"/>
                <a:sym typeface="Wingdings 3" panose="05040102010807070707" pitchFamily="18" charset="2"/>
              </a:rPr>
            </a:br>
            <a:r>
              <a:rPr lang="de-CH" altLang="de-DE" sz="1000">
                <a:latin typeface="Arial" panose="020B0604020202020204" pitchFamily="34" charset="0"/>
                <a:sym typeface="Wingdings 3" panose="05040102010807070707" pitchFamily="18" charset="2"/>
              </a:rPr>
              <a:t>Wenn eine erhebliche Kursänderung notwendig ist zum Passieren. Kann auch ein Boot sein, von dem das andere sich </a:t>
            </a:r>
            <a:r>
              <a:rPr lang="de-CH" altLang="de-DE" sz="1000" i="1">
                <a:latin typeface="Arial" panose="020B0604020202020204" pitchFamily="34" charset="0"/>
                <a:sym typeface="Wingdings 3" panose="05040102010807070707" pitchFamily="18" charset="2"/>
              </a:rPr>
              <a:t>freihalten</a:t>
            </a:r>
            <a:r>
              <a:rPr lang="de-CH" altLang="de-DE" sz="1000">
                <a:latin typeface="Arial" panose="020B0604020202020204" pitchFamily="34" charset="0"/>
                <a:sym typeface="Wingdings 3" panose="05040102010807070707" pitchFamily="18" charset="2"/>
              </a:rPr>
              <a:t> muss. </a:t>
            </a:r>
          </a:p>
          <a:p>
            <a:pPr eaLnBrk="1" hangingPunct="1"/>
            <a:r>
              <a:rPr lang="de-CH" altLang="de-DE" sz="1000" b="1" i="1">
                <a:solidFill>
                  <a:srgbClr val="FF0000"/>
                </a:solidFill>
                <a:latin typeface="Arial" panose="020B0604020202020204" pitchFamily="34" charset="0"/>
                <a:sym typeface="Wingdings 3" panose="05040102010807070707" pitchFamily="18" charset="2"/>
              </a:rPr>
              <a:t>Verschiebung</a:t>
            </a:r>
            <a:br>
              <a:rPr lang="de-CH" altLang="de-DE" sz="1000" b="1" i="1">
                <a:solidFill>
                  <a:srgbClr val="FF0000"/>
                </a:solidFill>
                <a:latin typeface="Arial" panose="020B0604020202020204" pitchFamily="34" charset="0"/>
                <a:sym typeface="Wingdings 3" panose="05040102010807070707" pitchFamily="18" charset="2"/>
              </a:rPr>
            </a:br>
            <a:r>
              <a:rPr lang="de-CH" altLang="de-DE" sz="1000">
                <a:latin typeface="Arial" panose="020B0604020202020204" pitchFamily="34" charset="0"/>
                <a:sym typeface="Wingdings 3" panose="05040102010807070707" pitchFamily="18" charset="2"/>
              </a:rPr>
              <a:t>Eine </a:t>
            </a:r>
            <a:r>
              <a:rPr lang="de-CH" altLang="de-DE" sz="1000" b="1" i="1">
                <a:latin typeface="Arial" panose="020B0604020202020204" pitchFamily="34" charset="0"/>
                <a:sym typeface="Wingdings 3" panose="05040102010807070707" pitchFamily="18" charset="2"/>
              </a:rPr>
              <a:t>verschobene</a:t>
            </a:r>
            <a:r>
              <a:rPr lang="de-CH" altLang="de-DE" sz="1000">
                <a:latin typeface="Arial" panose="020B0604020202020204" pitchFamily="34" charset="0"/>
                <a:sym typeface="Wingdings 3" panose="05040102010807070707" pitchFamily="18" charset="2"/>
              </a:rPr>
              <a:t> Wettfahrt ist hinsichtlich ihrer festgesetzten Startzeit verschoben, kann aber später gesegelt oder abgebrochen werden.</a:t>
            </a:r>
          </a:p>
          <a:p>
            <a:pPr eaLnBrk="1" hangingPunct="1"/>
            <a:r>
              <a:rPr lang="de-CH" altLang="de-DE" sz="1000" b="1" i="1">
                <a:solidFill>
                  <a:srgbClr val="FF0000"/>
                </a:solidFill>
                <a:latin typeface="Arial" panose="020B0604020202020204" pitchFamily="34" charset="0"/>
              </a:rPr>
              <a:t>Abbruch</a:t>
            </a:r>
            <a:br>
              <a:rPr lang="de-CH" altLang="de-DE" sz="1000" b="1" i="1">
                <a:solidFill>
                  <a:srgbClr val="FF0000"/>
                </a:solidFill>
                <a:latin typeface="Arial" panose="020B0604020202020204" pitchFamily="34" charset="0"/>
              </a:rPr>
            </a:br>
            <a:r>
              <a:rPr lang="de-CH" altLang="de-DE" sz="1000">
                <a:latin typeface="Arial" panose="020B0604020202020204" pitchFamily="34" charset="0"/>
              </a:rPr>
              <a:t>Eine Wettfahrt, die von der Wettfahrtleitung oder vom Schiedsgericht </a:t>
            </a:r>
            <a:r>
              <a:rPr lang="de-CH" altLang="de-DE" sz="1000" b="1" i="1">
                <a:latin typeface="Arial" panose="020B0604020202020204" pitchFamily="34" charset="0"/>
              </a:rPr>
              <a:t>abgebrochen </a:t>
            </a:r>
            <a:r>
              <a:rPr lang="de-CH" altLang="de-DE" sz="1000">
                <a:latin typeface="Arial" panose="020B0604020202020204" pitchFamily="34" charset="0"/>
              </a:rPr>
              <a:t>(oder aufgehoben</a:t>
            </a:r>
            <a:r>
              <a:rPr lang="de-CH" altLang="de-DE" sz="1000" b="1" i="1">
                <a:latin typeface="Arial" panose="020B0604020202020204" pitchFamily="34" charset="0"/>
              </a:rPr>
              <a:t>) </a:t>
            </a:r>
            <a:r>
              <a:rPr lang="de-CH" altLang="de-DE" sz="1000">
                <a:latin typeface="Arial" panose="020B0604020202020204" pitchFamily="34" charset="0"/>
              </a:rPr>
              <a:t>wird, ist ungültig, kann aber erneut gesegelt werden.</a:t>
            </a:r>
            <a:br>
              <a:rPr lang="de-CH" altLang="de-DE" sz="1000">
                <a:latin typeface="Arial" panose="020B0604020202020204" pitchFamily="34" charset="0"/>
              </a:rPr>
            </a:br>
            <a:r>
              <a:rPr lang="de-CH" altLang="de-DE" sz="1000">
                <a:latin typeface="Arial" panose="020B0604020202020204" pitchFamily="34" charset="0"/>
              </a:rPr>
              <a:t>	</a:t>
            </a:r>
            <a:r>
              <a:rPr lang="de-CH" altLang="de-DE" sz="1000">
                <a:latin typeface="Arial" panose="020B0604020202020204" pitchFamily="34" charset="0"/>
                <a:sym typeface="Wingdings 3" panose="05040102010807070707" pitchFamily="18" charset="2"/>
              </a:rPr>
              <a:t>  </a:t>
            </a:r>
            <a:r>
              <a:rPr lang="de-CH" altLang="de-DE" sz="1000" b="1" i="1">
                <a:latin typeface="Arial" panose="020B0604020202020204" pitchFamily="34" charset="0"/>
                <a:sym typeface="Wingdings 3" panose="05040102010807070707" pitchFamily="18" charset="2"/>
              </a:rPr>
              <a:t>Abandon</a:t>
            </a:r>
            <a:r>
              <a:rPr lang="de-CH" altLang="de-DE" sz="1000">
                <a:latin typeface="Arial" panose="020B0604020202020204" pitchFamily="34" charset="0"/>
                <a:sym typeface="Wingdings 3" panose="05040102010807070707" pitchFamily="18" charset="2"/>
              </a:rPr>
              <a:t> bedeutet in Deutsch abbrechen </a:t>
            </a:r>
            <a:r>
              <a:rPr lang="de-CH" altLang="de-DE" sz="1000" u="sng">
                <a:latin typeface="Arial" panose="020B0604020202020204" pitchFamily="34" charset="0"/>
                <a:sym typeface="Wingdings 3" panose="05040102010807070707" pitchFamily="18" charset="2"/>
              </a:rPr>
              <a:t>und</a:t>
            </a:r>
            <a:r>
              <a:rPr lang="de-CH" altLang="de-DE" sz="1000">
                <a:latin typeface="Arial" panose="020B0604020202020204" pitchFamily="34" charset="0"/>
                <a:sym typeface="Wingdings 3" panose="05040102010807070707" pitchFamily="18" charset="2"/>
              </a:rPr>
              <a:t> aufheben</a:t>
            </a:r>
            <a:r>
              <a:rPr lang="de-CH" altLang="de-DE">
                <a:latin typeface="Arial" panose="020B0604020202020204" pitchFamily="34" charset="0"/>
                <a:sym typeface="Wingdings 3" panose="05040102010807070707" pitchFamily="18" charset="2"/>
              </a:rPr>
              <a:t>.</a:t>
            </a:r>
          </a:p>
        </p:txBody>
      </p:sp>
      <p:sp>
        <p:nvSpPr>
          <p:cNvPr id="64517" name="Text Box 4">
            <a:extLst>
              <a:ext uri="{FF2B5EF4-FFF2-40B4-BE49-F238E27FC236}">
                <a16:creationId xmlns:a16="http://schemas.microsoft.com/office/drawing/2014/main" id="{CCEB9C56-30A0-6089-A6A9-7BFD065A7D9F}"/>
              </a:ext>
            </a:extLst>
          </p:cNvPr>
          <p:cNvSpPr txBox="1">
            <a:spLocks noChangeArrowheads="1"/>
          </p:cNvSpPr>
          <p:nvPr/>
        </p:nvSpPr>
        <p:spPr bwMode="auto">
          <a:xfrm>
            <a:off x="4443413" y="0"/>
            <a:ext cx="2462212"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2. Regeln und Vorschriften</a:t>
            </a:r>
            <a:endParaRPr lang="de-DE" altLang="de-DE" b="0" i="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E6429409-7A5F-CE1B-253D-A01C2279DE0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2583077-7161-4A24-AC78-6B0D6FE02EFD}" type="slidenum">
              <a:rPr lang="de-DE" altLang="de-DE"/>
              <a:pPr>
                <a:spcBef>
                  <a:spcPct val="0"/>
                </a:spcBef>
              </a:pPr>
              <a:t>27</a:t>
            </a:fld>
            <a:endParaRPr lang="de-DE" altLang="de-DE"/>
          </a:p>
        </p:txBody>
      </p:sp>
      <p:sp>
        <p:nvSpPr>
          <p:cNvPr id="66563" name="Rectangle 2">
            <a:extLst>
              <a:ext uri="{FF2B5EF4-FFF2-40B4-BE49-F238E27FC236}">
                <a16:creationId xmlns:a16="http://schemas.microsoft.com/office/drawing/2014/main" id="{10129E39-44E9-A030-D478-DECC6A8EDD39}"/>
              </a:ext>
            </a:extLst>
          </p:cNvPr>
          <p:cNvSpPr>
            <a:spLocks noRot="1" noChangeArrowheads="1" noTextEdit="1"/>
          </p:cNvSpPr>
          <p:nvPr>
            <p:ph type="sldImg"/>
          </p:nvPr>
        </p:nvSpPr>
        <p:spPr>
          <a:xfrm>
            <a:off x="981075" y="473075"/>
            <a:ext cx="5164138" cy="3871913"/>
          </a:xfrm>
          <a:ln/>
        </p:spPr>
      </p:sp>
      <p:sp>
        <p:nvSpPr>
          <p:cNvPr id="66564" name="Rectangle 3">
            <a:extLst>
              <a:ext uri="{FF2B5EF4-FFF2-40B4-BE49-F238E27FC236}">
                <a16:creationId xmlns:a16="http://schemas.microsoft.com/office/drawing/2014/main" id="{38F4B9A5-DA76-E370-21A7-12E114C2112B}"/>
              </a:ext>
            </a:extLst>
          </p:cNvPr>
          <p:cNvSpPr>
            <a:spLocks noGrp="1" noChangeArrowheads="1"/>
          </p:cNvSpPr>
          <p:nvPr>
            <p:ph type="body" idx="1"/>
          </p:nvPr>
        </p:nvSpPr>
        <p:spPr>
          <a:xfrm>
            <a:off x="938213" y="4445000"/>
            <a:ext cx="5446712" cy="5267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b="1">
                <a:latin typeface="Arial" panose="020B0604020202020204" pitchFamily="34" charset="0"/>
              </a:rPr>
              <a:t>Weitere Definitionen:</a:t>
            </a:r>
          </a:p>
          <a:p>
            <a:pPr eaLnBrk="1" hangingPunct="1"/>
            <a:r>
              <a:rPr lang="de-CH" altLang="de-DE" sz="1000" b="1" i="1">
                <a:solidFill>
                  <a:srgbClr val="FF0000"/>
                </a:solidFill>
                <a:latin typeface="Arial" panose="020B0604020202020204" pitchFamily="34" charset="0"/>
              </a:rPr>
              <a:t>Protest</a:t>
            </a:r>
            <a:br>
              <a:rPr lang="de-CH" altLang="de-DE" sz="1000" b="1" i="1">
                <a:solidFill>
                  <a:srgbClr val="FF0000"/>
                </a:solidFill>
                <a:latin typeface="Arial" panose="020B0604020202020204" pitchFamily="34" charset="0"/>
              </a:rPr>
            </a:br>
            <a:r>
              <a:rPr lang="de-CH" altLang="de-DE" sz="1000">
                <a:latin typeface="Arial" panose="020B0604020202020204" pitchFamily="34" charset="0"/>
              </a:rPr>
              <a:t>Die nach Regel 61.2 erhobene Behauptung eines Bootes, einer Wettfahrtleitung oder eines Schiedsgerichtes, dass ein Boot gegen eine Regel verstossen hat.</a:t>
            </a:r>
          </a:p>
          <a:p>
            <a:pPr eaLnBrk="1" hangingPunct="1"/>
            <a:r>
              <a:rPr lang="de-CH" altLang="de-DE" sz="1000" b="1" i="1">
                <a:solidFill>
                  <a:srgbClr val="FF0000"/>
                </a:solidFill>
                <a:latin typeface="Arial" panose="020B0604020202020204" pitchFamily="34" charset="0"/>
              </a:rPr>
              <a:t>Partei</a:t>
            </a:r>
            <a:br>
              <a:rPr lang="de-CH" altLang="de-DE" sz="1000" b="1" i="1">
                <a:solidFill>
                  <a:srgbClr val="FF0000"/>
                </a:solidFill>
                <a:latin typeface="Arial" panose="020B0604020202020204" pitchFamily="34" charset="0"/>
              </a:rPr>
            </a:br>
            <a:r>
              <a:rPr lang="de-CH" altLang="de-DE" sz="1000" i="1">
                <a:latin typeface="Arial" panose="020B0604020202020204" pitchFamily="34" charset="0"/>
              </a:rPr>
              <a:t>Parteien</a:t>
            </a:r>
            <a:r>
              <a:rPr lang="de-CH" altLang="de-DE" sz="1000">
                <a:latin typeface="Arial" panose="020B0604020202020204" pitchFamily="34" charset="0"/>
              </a:rPr>
              <a:t> bei einer Verhandlung sind:</a:t>
            </a:r>
            <a:br>
              <a:rPr lang="de-CH" altLang="de-DE" sz="1000">
                <a:latin typeface="Arial" panose="020B0604020202020204" pitchFamily="34" charset="0"/>
              </a:rPr>
            </a:br>
            <a:r>
              <a:rPr lang="de-CH" altLang="de-DE" sz="1000">
                <a:latin typeface="Arial" panose="020B0604020202020204" pitchFamily="34" charset="0"/>
              </a:rPr>
              <a:t>- Bei einer Protestverhandlung der Protestführer und der Protestgegner,</a:t>
            </a:r>
            <a:br>
              <a:rPr lang="de-CH" altLang="de-DE" sz="1000">
                <a:latin typeface="Arial" panose="020B0604020202020204" pitchFamily="34" charset="0"/>
              </a:rPr>
            </a:br>
            <a:r>
              <a:rPr lang="de-CH" altLang="de-DE" sz="1000">
                <a:latin typeface="Arial" panose="020B0604020202020204" pitchFamily="34" charset="0"/>
              </a:rPr>
              <a:t>- Bei einer Verhandlung für Wiedergutmachung ein Boot, das Wiedergutmachung</a:t>
            </a:r>
            <a:br>
              <a:rPr lang="de-CH" altLang="de-DE" sz="1000">
                <a:latin typeface="Arial" panose="020B0604020202020204" pitchFamily="34" charset="0"/>
              </a:rPr>
            </a:br>
            <a:r>
              <a:rPr lang="de-CH" altLang="de-DE" sz="1000">
                <a:latin typeface="Arial" panose="020B0604020202020204" pitchFamily="34" charset="0"/>
              </a:rPr>
              <a:t>   beantragt oder für das Wiedergutmachung beantragt wird,</a:t>
            </a:r>
            <a:br>
              <a:rPr lang="de-CH" altLang="de-DE" sz="1000">
                <a:latin typeface="Arial" panose="020B0604020202020204" pitchFamily="34" charset="0"/>
              </a:rPr>
            </a:br>
            <a:r>
              <a:rPr lang="de-CH" altLang="de-DE" sz="1000">
                <a:latin typeface="Arial" panose="020B0604020202020204" pitchFamily="34" charset="0"/>
              </a:rPr>
              <a:t>- Bei einem Antrag auf Wiedergutmachung gemäss WR 62.1.a die Instanz, von der</a:t>
            </a:r>
            <a:br>
              <a:rPr lang="de-CH" altLang="de-DE" sz="1000">
                <a:latin typeface="Arial" panose="020B0604020202020204" pitchFamily="34" charset="0"/>
              </a:rPr>
            </a:br>
            <a:r>
              <a:rPr lang="de-CH" altLang="de-DE" sz="1000">
                <a:latin typeface="Arial" panose="020B0604020202020204" pitchFamily="34" charset="0"/>
              </a:rPr>
              <a:t>   eine fehlerhafte Handlung oder Unterlassung behauptet wird,</a:t>
            </a:r>
            <a:br>
              <a:rPr lang="de-CH" altLang="de-DE" sz="1000">
                <a:latin typeface="Arial" panose="020B0604020202020204" pitchFamily="34" charset="0"/>
              </a:rPr>
            </a:br>
            <a:r>
              <a:rPr lang="de-CH" altLang="de-DE" sz="1000">
                <a:latin typeface="Arial" panose="020B0604020202020204" pitchFamily="34" charset="0"/>
              </a:rPr>
              <a:t>- Ein Boot oder ein Teilnehmer bei einem Verfahren gemäss WR 69.2.</a:t>
            </a:r>
            <a:br>
              <a:rPr lang="de-CH" altLang="de-DE" sz="1000">
                <a:latin typeface="Arial" panose="020B0604020202020204" pitchFamily="34" charset="0"/>
              </a:rPr>
            </a:br>
            <a:r>
              <a:rPr lang="de-CH" altLang="de-DE" sz="1000">
                <a:latin typeface="Arial" panose="020B0604020202020204" pitchFamily="34" charset="0"/>
              </a:rPr>
              <a:t>Das Schiedsgericht ist nie </a:t>
            </a:r>
            <a:r>
              <a:rPr lang="de-CH" altLang="de-DE" sz="1000" i="1">
                <a:latin typeface="Arial" panose="020B0604020202020204" pitchFamily="34" charset="0"/>
              </a:rPr>
              <a:t>Parte</a:t>
            </a:r>
            <a:r>
              <a:rPr lang="de-CH" altLang="de-DE" sz="1000">
                <a:latin typeface="Arial" panose="020B0604020202020204" pitchFamily="34" charset="0"/>
              </a:rPr>
              <a:t>i.</a:t>
            </a:r>
          </a:p>
          <a:p>
            <a:pPr eaLnBrk="1" hangingPunct="1"/>
            <a:r>
              <a:rPr lang="de-CH" altLang="de-DE" sz="1000" b="1" i="1">
                <a:solidFill>
                  <a:srgbClr val="FF0000"/>
                </a:solidFill>
                <a:latin typeface="Arial" panose="020B0604020202020204" pitchFamily="34" charset="0"/>
              </a:rPr>
              <a:t>Interessierte Partei</a:t>
            </a:r>
            <a:br>
              <a:rPr lang="de-CH" altLang="de-DE" sz="1000" b="1" i="1">
                <a:solidFill>
                  <a:srgbClr val="FF0000"/>
                </a:solidFill>
                <a:latin typeface="Arial" panose="020B0604020202020204" pitchFamily="34" charset="0"/>
              </a:rPr>
            </a:br>
            <a:r>
              <a:rPr lang="de-CH" altLang="de-DE" sz="1000" i="1">
                <a:latin typeface="Arial" panose="020B0604020202020204" pitchFamily="34" charset="0"/>
              </a:rPr>
              <a:t>Interessierte Partei</a:t>
            </a:r>
            <a:r>
              <a:rPr lang="de-CH" altLang="de-DE" sz="1000" b="1" i="1">
                <a:latin typeface="Arial" panose="020B0604020202020204" pitchFamily="34" charset="0"/>
              </a:rPr>
              <a:t> </a:t>
            </a:r>
            <a:r>
              <a:rPr lang="de-CH" altLang="de-DE" sz="1000">
                <a:latin typeface="Arial" panose="020B0604020202020204" pitchFamily="34" charset="0"/>
              </a:rPr>
              <a:t>ist jede Person, die durch das Ergebnis einer Schiedsgerichts-Entscheidung gewinnen oder verlieren kann bzw. ein sehr persönliches Interesse an dieser Entscheidung hat.</a:t>
            </a:r>
          </a:p>
          <a:p>
            <a:pPr eaLnBrk="1" hangingPunct="1"/>
            <a:r>
              <a:rPr lang="de-CH" altLang="de-DE" b="1" u="sng">
                <a:latin typeface="Arial" panose="020B0604020202020204" pitchFamily="34" charset="0"/>
              </a:rPr>
              <a:t>Achtung</a:t>
            </a:r>
            <a:r>
              <a:rPr lang="de-CH" altLang="de-DE" b="1">
                <a:latin typeface="Arial" panose="020B0604020202020204" pitchFamily="34" charset="0"/>
              </a:rPr>
              <a:t>:</a:t>
            </a:r>
          </a:p>
          <a:p>
            <a:pPr eaLnBrk="1" hangingPunct="1"/>
            <a:r>
              <a:rPr lang="de-CH" altLang="de-DE" sz="1100">
                <a:latin typeface="Arial" panose="020B0604020202020204" pitchFamily="34" charset="0"/>
              </a:rPr>
              <a:t>Die Definitionen gehören zu den Regeln, die gemäss Regel 86.1 weder von einem Landesverband noch in den Segelanweisungen abgeändert werden dürfen.</a:t>
            </a:r>
          </a:p>
          <a:p>
            <a:pPr eaLnBrk="1" hangingPunct="1"/>
            <a:endParaRPr lang="de-CH" altLang="de-DE" sz="800">
              <a:latin typeface="Arial" panose="020B0604020202020204" pitchFamily="34" charset="0"/>
            </a:endParaRPr>
          </a:p>
          <a:p>
            <a:pPr eaLnBrk="1" hangingPunct="1"/>
            <a:r>
              <a:rPr lang="de-CH" altLang="de-DE" sz="1100" b="1">
                <a:latin typeface="Arial" panose="020B0604020202020204" pitchFamily="34" charset="0"/>
                <a:sym typeface="Wingdings" panose="05000000000000000000" pitchFamily="2" charset="2"/>
              </a:rPr>
              <a:t> Zur Definition </a:t>
            </a:r>
            <a:r>
              <a:rPr lang="de-CH" altLang="de-DE" sz="1100" b="1" i="1">
                <a:latin typeface="Arial" panose="020B0604020202020204" pitchFamily="34" charset="0"/>
                <a:sym typeface="Wingdings" panose="05000000000000000000" pitchFamily="2" charset="2"/>
              </a:rPr>
              <a:t>Zone</a:t>
            </a:r>
            <a:r>
              <a:rPr lang="de-CH" altLang="de-DE" sz="1100" b="1">
                <a:latin typeface="Arial" panose="020B0604020202020204" pitchFamily="34" charset="0"/>
                <a:sym typeface="Wingdings" panose="05000000000000000000" pitchFamily="2" charset="2"/>
              </a:rPr>
              <a:t>:</a:t>
            </a:r>
            <a:br>
              <a:rPr lang="de-CH" altLang="de-DE" sz="1100" b="1">
                <a:latin typeface="Arial" panose="020B0604020202020204" pitchFamily="34" charset="0"/>
                <a:sym typeface="Wingdings" panose="05000000000000000000" pitchFamily="2" charset="2"/>
              </a:rPr>
            </a:br>
            <a:r>
              <a:rPr lang="de-CH" altLang="de-DE" sz="1100">
                <a:latin typeface="Arial" panose="020B0604020202020204" pitchFamily="34" charset="0"/>
                <a:sym typeface="Wingdings" panose="05000000000000000000" pitchFamily="2" charset="2"/>
              </a:rPr>
              <a:t>     Da Definitionen in den Anhängen geändert werden dürfen gelten für die Zonen</a:t>
            </a:r>
            <a:br>
              <a:rPr lang="de-CH" altLang="de-DE" sz="1100">
                <a:latin typeface="Arial" panose="020B0604020202020204" pitchFamily="34" charset="0"/>
                <a:sym typeface="Wingdings" panose="05000000000000000000" pitchFamily="2" charset="2"/>
              </a:rPr>
            </a:br>
            <a:r>
              <a:rPr lang="de-CH" altLang="de-DE" sz="1100">
                <a:latin typeface="Arial" panose="020B0604020202020204" pitchFamily="34" charset="0"/>
                <a:sym typeface="Wingdings" panose="05000000000000000000" pitchFamily="2" charset="2"/>
              </a:rPr>
              <a:t>     der betreffenden Wettfahrtregeln folgendes:</a:t>
            </a:r>
            <a:br>
              <a:rPr lang="de-CH" altLang="de-DE" sz="1100">
                <a:latin typeface="Arial" panose="020B0604020202020204" pitchFamily="34" charset="0"/>
                <a:sym typeface="Wingdings" panose="05000000000000000000" pitchFamily="2" charset="2"/>
              </a:rPr>
            </a:br>
            <a:r>
              <a:rPr lang="de-CH" altLang="de-DE" sz="1100">
                <a:latin typeface="Arial" panose="020B0604020202020204" pitchFamily="34" charset="0"/>
                <a:sym typeface="Wingdings" panose="05000000000000000000" pitchFamily="2" charset="2"/>
              </a:rPr>
              <a:t>     - Anhänge B und F, Segelsurfer und Kiteboards: keine Zone</a:t>
            </a:r>
            <a:br>
              <a:rPr lang="de-CH" altLang="de-DE" sz="1100">
                <a:latin typeface="Arial" panose="020B0604020202020204" pitchFamily="34" charset="0"/>
                <a:sym typeface="Wingdings" panose="05000000000000000000" pitchFamily="2" charset="2"/>
              </a:rPr>
            </a:br>
            <a:r>
              <a:rPr lang="de-CH" altLang="de-DE" sz="1100">
                <a:latin typeface="Arial" panose="020B0604020202020204" pitchFamily="34" charset="0"/>
                <a:sym typeface="Wingdings" panose="05000000000000000000" pitchFamily="2" charset="2"/>
              </a:rPr>
              <a:t>     - Anhänge C und D, Match Racing und Team-Wettfahrten: 2 Rumpflängen</a:t>
            </a:r>
            <a:br>
              <a:rPr lang="de-CH" altLang="de-DE" sz="1100">
                <a:latin typeface="Arial" panose="020B0604020202020204" pitchFamily="34" charset="0"/>
                <a:sym typeface="Wingdings" panose="05000000000000000000" pitchFamily="2" charset="2"/>
              </a:rPr>
            </a:br>
            <a:r>
              <a:rPr lang="de-CH" altLang="de-DE" sz="1100">
                <a:latin typeface="Arial" panose="020B0604020202020204" pitchFamily="34" charset="0"/>
                <a:sym typeface="Wingdings" panose="05000000000000000000" pitchFamily="2" charset="2"/>
              </a:rPr>
              <a:t>     - Anhang E, ferngesteuerte Boote: 4 Rumpflängen.</a:t>
            </a:r>
            <a:endParaRPr lang="de-DE" altLang="de-DE" sz="1100">
              <a:latin typeface="Arial" panose="020B0604020202020204" pitchFamily="34" charset="0"/>
            </a:endParaRPr>
          </a:p>
        </p:txBody>
      </p:sp>
      <p:sp>
        <p:nvSpPr>
          <p:cNvPr id="66565" name="Text Box 4">
            <a:extLst>
              <a:ext uri="{FF2B5EF4-FFF2-40B4-BE49-F238E27FC236}">
                <a16:creationId xmlns:a16="http://schemas.microsoft.com/office/drawing/2014/main" id="{5C67CF63-2773-793C-CCC7-A157BFAC0B47}"/>
              </a:ext>
            </a:extLst>
          </p:cNvPr>
          <p:cNvSpPr txBox="1">
            <a:spLocks noChangeArrowheads="1"/>
          </p:cNvSpPr>
          <p:nvPr/>
        </p:nvSpPr>
        <p:spPr bwMode="auto">
          <a:xfrm>
            <a:off x="4370388" y="0"/>
            <a:ext cx="246062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2. Regeln und Vorschriften</a:t>
            </a:r>
            <a:endParaRPr lang="de-DE" altLang="de-DE" b="0" i="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B7534C11-FC35-FA4C-C375-CE8BC379951A}"/>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73CBC0B-BD1C-489B-A92B-69F86619330C}" type="slidenum">
              <a:rPr lang="de-DE" altLang="de-DE"/>
              <a:pPr>
                <a:spcBef>
                  <a:spcPct val="0"/>
                </a:spcBef>
              </a:pPr>
              <a:t>6</a:t>
            </a:fld>
            <a:endParaRPr lang="de-DE" altLang="de-DE"/>
          </a:p>
        </p:txBody>
      </p:sp>
      <p:sp>
        <p:nvSpPr>
          <p:cNvPr id="23555" name="Rectangle 2">
            <a:extLst>
              <a:ext uri="{FF2B5EF4-FFF2-40B4-BE49-F238E27FC236}">
                <a16:creationId xmlns:a16="http://schemas.microsoft.com/office/drawing/2014/main" id="{456123B5-EF96-5996-E1A8-905EE63DD3F4}"/>
              </a:ext>
            </a:extLst>
          </p:cNvPr>
          <p:cNvSpPr>
            <a:spLocks noRot="1" noChangeArrowheads="1" noTextEdit="1"/>
          </p:cNvSpPr>
          <p:nvPr>
            <p:ph type="sldImg"/>
          </p:nvPr>
        </p:nvSpPr>
        <p:spPr>
          <a:ln/>
        </p:spPr>
      </p:sp>
      <p:sp>
        <p:nvSpPr>
          <p:cNvPr id="23556" name="Rectangle 3">
            <a:extLst>
              <a:ext uri="{FF2B5EF4-FFF2-40B4-BE49-F238E27FC236}">
                <a16:creationId xmlns:a16="http://schemas.microsoft.com/office/drawing/2014/main" id="{1DC1D053-16D5-7502-F9F5-C6728123FEBC}"/>
              </a:ext>
            </a:extLst>
          </p:cNvPr>
          <p:cNvSpPr>
            <a:spLocks noGrp="1" noChangeArrowheads="1"/>
          </p:cNvSpPr>
          <p:nvPr>
            <p:ph type="body" idx="1"/>
          </p:nvPr>
        </p:nvSpPr>
        <p:spPr>
          <a:xfrm>
            <a:off x="866775" y="4714875"/>
            <a:ext cx="5664200" cy="51435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de-CH" altLang="de-DE" b="1">
                <a:latin typeface="Arial" panose="020B0604020202020204" pitchFamily="34" charset="0"/>
              </a:rPr>
              <a:t>Die Aufgaben des Landesverbandes Swiss Sailing</a:t>
            </a:r>
            <a:br>
              <a:rPr lang="de-CH" altLang="de-DE" sz="900" b="1">
                <a:latin typeface="Arial" panose="020B0604020202020204" pitchFamily="34" charset="0"/>
              </a:rPr>
            </a:br>
            <a:br>
              <a:rPr lang="de-CH" altLang="de-DE" sz="900">
                <a:latin typeface="Arial" panose="020B0604020202020204" pitchFamily="34" charset="0"/>
              </a:rPr>
            </a:br>
            <a:r>
              <a:rPr lang="de-CH" altLang="de-DE" sz="1000" b="1">
                <a:latin typeface="Arial" panose="020B0604020202020204" pitchFamily="34" charset="0"/>
              </a:rPr>
              <a:t>Grundlagen</a:t>
            </a:r>
          </a:p>
          <a:p>
            <a:r>
              <a:rPr lang="de-CH" altLang="de-DE" sz="900">
                <a:latin typeface="Arial" panose="020B0604020202020204" pitchFamily="34" charset="0"/>
              </a:rPr>
              <a:t>a) die Wahrnehmung der Interessen seiner Mitglieder gegenüber der Öffentlichkeit und den Behörden</a:t>
            </a:r>
          </a:p>
          <a:p>
            <a:r>
              <a:rPr lang="de-CH" altLang="de-DE" sz="900">
                <a:latin typeface="Arial" panose="020B0604020202020204" pitchFamily="34" charset="0"/>
              </a:rPr>
              <a:t>b) die Pflege regelmässiger Kontakte mit Behörden, nationalen und internationalen Verbänden</a:t>
            </a:r>
          </a:p>
          <a:p>
            <a:r>
              <a:rPr lang="de-CH" altLang="de-DE" sz="900">
                <a:latin typeface="Arial" panose="020B0604020202020204" pitchFamily="34" charset="0"/>
              </a:rPr>
              <a:t>c) die Koordination der Aktivitäten seiner Mitglieder</a:t>
            </a:r>
          </a:p>
          <a:p>
            <a:r>
              <a:rPr lang="de-CH" altLang="de-DE" sz="900">
                <a:latin typeface="Arial" panose="020B0604020202020204" pitchFamily="34" charset="0"/>
              </a:rPr>
              <a:t>d) die Information der Mitglieder</a:t>
            </a:r>
          </a:p>
          <a:p>
            <a:r>
              <a:rPr lang="de-CH" altLang="de-DE" sz="900">
                <a:latin typeface="Arial" panose="020B0604020202020204" pitchFamily="34" charset="0"/>
              </a:rPr>
              <a:t>e) die Öffentlichkeits- und Medienarbeit</a:t>
            </a:r>
          </a:p>
          <a:p>
            <a:r>
              <a:rPr lang="de-CH" altLang="de-DE" sz="900">
                <a:latin typeface="Arial" panose="020B0604020202020204" pitchFamily="34" charset="0"/>
              </a:rPr>
              <a:t>f) die Erbringung allgemeiner Dienstleistungen für Mitglieder, speziell die Bereitstellung von</a:t>
            </a:r>
            <a:br>
              <a:rPr lang="de-CH" altLang="de-DE" sz="900">
                <a:latin typeface="Arial" panose="020B0604020202020204" pitchFamily="34" charset="0"/>
              </a:rPr>
            </a:br>
            <a:r>
              <a:rPr lang="de-CH" altLang="de-DE" sz="900">
                <a:latin typeface="Arial" panose="020B0604020202020204" pitchFamily="34" charset="0"/>
              </a:rPr>
              <a:t>    Dokumentationsmaterial </a:t>
            </a:r>
          </a:p>
          <a:p>
            <a:r>
              <a:rPr lang="de-CH" altLang="de-DE" sz="1000" b="1">
                <a:latin typeface="Arial" panose="020B0604020202020204" pitchFamily="34" charset="0"/>
              </a:rPr>
              <a:t>Segeln allgemein</a:t>
            </a:r>
          </a:p>
          <a:p>
            <a:r>
              <a:rPr lang="de-CH" altLang="de-DE" sz="900">
                <a:latin typeface="Arial" panose="020B0604020202020204" pitchFamily="34" charset="0"/>
              </a:rPr>
              <a:t>g) die Ausbildung von Leitern, Trainern, Vermessern, Wettfahrtleitern, Jurys, Schiedsrichtern</a:t>
            </a:r>
          </a:p>
          <a:p>
            <a:r>
              <a:rPr lang="de-CH" altLang="de-DE" sz="900">
                <a:latin typeface="Arial" panose="020B0604020202020204" pitchFamily="34" charset="0"/>
              </a:rPr>
              <a:t>h) die Sicherstellung einer einheitlichen Ausbildungsstruktur im Segelsport</a:t>
            </a:r>
          </a:p>
          <a:p>
            <a:r>
              <a:rPr lang="de-CH" altLang="de-DE" sz="900">
                <a:latin typeface="Arial" panose="020B0604020202020204" pitchFamily="34" charset="0"/>
              </a:rPr>
              <a:t>i) die Förderung und Koordination des Regattasportes im Rahmen der Wettfahrtregeln Segeln (WR)</a:t>
            </a:r>
          </a:p>
          <a:p>
            <a:r>
              <a:rPr lang="de-CH" altLang="de-DE" sz="900">
                <a:latin typeface="Arial" panose="020B0604020202020204" pitchFamily="34" charset="0"/>
              </a:rPr>
              <a:t>j) die Schaffung von Reglementen und Weisungen für die Durchführung von Regatten insbesondere</a:t>
            </a:r>
            <a:br>
              <a:rPr lang="de-CH" altLang="de-DE" sz="900">
                <a:latin typeface="Arial" panose="020B0604020202020204" pitchFamily="34" charset="0"/>
              </a:rPr>
            </a:br>
            <a:r>
              <a:rPr lang="de-CH" altLang="de-DE" sz="900">
                <a:latin typeface="Arial" panose="020B0604020202020204" pitchFamily="34" charset="0"/>
              </a:rPr>
              <a:t>    von Schweizermeisterschaften und anderen wichtigen Wettkämpfen</a:t>
            </a:r>
          </a:p>
          <a:p>
            <a:r>
              <a:rPr lang="de-CH" altLang="de-DE" sz="900">
                <a:latin typeface="Arial" panose="020B0604020202020204" pitchFamily="34" charset="0"/>
              </a:rPr>
              <a:t>k) die Anerkennung von Boots- und Brettklassen</a:t>
            </a:r>
          </a:p>
          <a:p>
            <a:r>
              <a:rPr lang="de-CH" altLang="de-DE" sz="900">
                <a:latin typeface="Arial" panose="020B0604020202020204" pitchFamily="34" charset="0"/>
              </a:rPr>
              <a:t>l) die Überwachung der Einhaltung der Vermessungsbestimmungen</a:t>
            </a:r>
          </a:p>
          <a:p>
            <a:r>
              <a:rPr lang="de-CH" altLang="de-DE" sz="900">
                <a:latin typeface="Arial" panose="020B0604020202020204" pitchFamily="34" charset="0"/>
              </a:rPr>
              <a:t>m) die Rechtsprechung in Berufungsfällen und bei Streitigkeiten, welche die WR betreffen</a:t>
            </a:r>
          </a:p>
          <a:p>
            <a:r>
              <a:rPr lang="de-CH" altLang="de-DE" sz="900">
                <a:latin typeface="Arial" panose="020B0604020202020204" pitchFamily="34" charset="0"/>
              </a:rPr>
              <a:t>n) das Schiedsgericht bei Streitfällen zwischen Mitgliedern</a:t>
            </a:r>
          </a:p>
          <a:p>
            <a:r>
              <a:rPr lang="de-CH" altLang="de-DE" sz="900">
                <a:latin typeface="Arial" panose="020B0604020202020204" pitchFamily="34" charset="0"/>
              </a:rPr>
              <a:t>o) die Verbreitung und Förderung des Segelsportes im Allgemeinen</a:t>
            </a:r>
          </a:p>
          <a:p>
            <a:r>
              <a:rPr lang="de-CH" altLang="de-DE" sz="900">
                <a:latin typeface="Arial" panose="020B0604020202020204" pitchFamily="34" charset="0"/>
              </a:rPr>
              <a:t>p) die Erhaltung der Freiheit der Ausübung des Segelsportes auf den schweizerischen Gewässern</a:t>
            </a:r>
          </a:p>
          <a:p>
            <a:r>
              <a:rPr lang="de-CH" altLang="de-DE" sz="900">
                <a:latin typeface="Arial" panose="020B0604020202020204" pitchFamily="34" charset="0"/>
              </a:rPr>
              <a:t>q) die Förderung des umweltbewussten Verhaltens der Segelsportler </a:t>
            </a:r>
          </a:p>
          <a:p>
            <a:r>
              <a:rPr lang="de-CH" altLang="de-DE" sz="1000" b="1">
                <a:latin typeface="Arial" panose="020B0604020202020204" pitchFamily="34" charset="0"/>
              </a:rPr>
              <a:t>Nachwuchs und Kader</a:t>
            </a:r>
          </a:p>
          <a:p>
            <a:r>
              <a:rPr lang="de-CH" altLang="de-DE" sz="900">
                <a:latin typeface="Arial" panose="020B0604020202020204" pitchFamily="34" charset="0"/>
              </a:rPr>
              <a:t>r) die Rekrutierung, Aus- und Weiterbildung Jugendlicher im Segelsport</a:t>
            </a:r>
          </a:p>
          <a:p>
            <a:r>
              <a:rPr lang="de-CH" altLang="de-DE" sz="900">
                <a:latin typeface="Arial" panose="020B0604020202020204" pitchFamily="34" charset="0"/>
              </a:rPr>
              <a:t>s) die Bildung, Förderung und Unterstützung eines Nachwuchskaders</a:t>
            </a:r>
          </a:p>
          <a:p>
            <a:r>
              <a:rPr lang="de-CH" altLang="de-DE" sz="900">
                <a:latin typeface="Arial" panose="020B0604020202020204" pitchFamily="34" charset="0"/>
              </a:rPr>
              <a:t>t) die Bildung, Förderung und Unterstützung eines Nationalkaders</a:t>
            </a:r>
          </a:p>
          <a:p>
            <a:r>
              <a:rPr lang="de-CH" altLang="de-DE" sz="900">
                <a:latin typeface="Arial" panose="020B0604020202020204" pitchFamily="34" charset="0"/>
              </a:rPr>
              <a:t>u) die Vorbereitung und Beschickung internationaler Wettkämpfe mit diesen Kadern</a:t>
            </a:r>
            <a:endParaRPr lang="de-DE" altLang="de-DE" sz="900">
              <a:latin typeface="Arial" panose="020B0604020202020204" pitchFamily="34" charset="0"/>
            </a:endParaRPr>
          </a:p>
        </p:txBody>
      </p:sp>
      <p:sp>
        <p:nvSpPr>
          <p:cNvPr id="23557" name="Text Box 4">
            <a:extLst>
              <a:ext uri="{FF2B5EF4-FFF2-40B4-BE49-F238E27FC236}">
                <a16:creationId xmlns:a16="http://schemas.microsoft.com/office/drawing/2014/main" id="{878079E9-F1AC-771F-3C94-8345B453D0D1}"/>
              </a:ext>
            </a:extLst>
          </p:cNvPr>
          <p:cNvSpPr txBox="1">
            <a:spLocks noChangeArrowheads="1"/>
          </p:cNvSpPr>
          <p:nvPr/>
        </p:nvSpPr>
        <p:spPr bwMode="auto">
          <a:xfrm>
            <a:off x="4667250" y="0"/>
            <a:ext cx="2236788"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1. Die Segler-Verbände</a:t>
            </a:r>
            <a:endParaRPr lang="de-DE" altLang="de-DE" b="0" i="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a:extLst>
              <a:ext uri="{FF2B5EF4-FFF2-40B4-BE49-F238E27FC236}">
                <a16:creationId xmlns:a16="http://schemas.microsoft.com/office/drawing/2014/main" id="{B4362A0A-2B51-5246-B1F8-8FE8740A83B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9A41ACD-38A3-4CCD-9899-F10DC4211CC6}" type="slidenum">
              <a:rPr lang="de-DE" altLang="de-DE"/>
              <a:pPr>
                <a:spcBef>
                  <a:spcPct val="0"/>
                </a:spcBef>
              </a:pPr>
              <a:t>7</a:t>
            </a:fld>
            <a:endParaRPr lang="de-DE" altLang="de-DE"/>
          </a:p>
        </p:txBody>
      </p:sp>
      <p:sp>
        <p:nvSpPr>
          <p:cNvPr id="25603" name="Rectangle 2">
            <a:extLst>
              <a:ext uri="{FF2B5EF4-FFF2-40B4-BE49-F238E27FC236}">
                <a16:creationId xmlns:a16="http://schemas.microsoft.com/office/drawing/2014/main" id="{6C629811-A8D7-E159-6E5E-AEBF829D71B5}"/>
              </a:ext>
            </a:extLst>
          </p:cNvPr>
          <p:cNvSpPr>
            <a:spLocks noRot="1" noChangeArrowheads="1" noTextEdit="1"/>
          </p:cNvSpPr>
          <p:nvPr>
            <p:ph type="sldImg"/>
          </p:nvPr>
        </p:nvSpPr>
        <p:spPr>
          <a:ln/>
        </p:spPr>
      </p:sp>
      <p:sp>
        <p:nvSpPr>
          <p:cNvPr id="25604" name="Rectangle 3">
            <a:extLst>
              <a:ext uri="{FF2B5EF4-FFF2-40B4-BE49-F238E27FC236}">
                <a16:creationId xmlns:a16="http://schemas.microsoft.com/office/drawing/2014/main" id="{6520A44E-FCD3-2FF4-096A-923DB457490B}"/>
              </a:ext>
            </a:extLst>
          </p:cNvPr>
          <p:cNvSpPr>
            <a:spLocks noGrp="1" noChangeArrowheads="1"/>
          </p:cNvSpPr>
          <p:nvPr>
            <p:ph type="body" idx="1"/>
          </p:nvPr>
        </p:nvSpPr>
        <p:spPr>
          <a:xfrm>
            <a:off x="938213" y="4860925"/>
            <a:ext cx="5451475" cy="4605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a:latin typeface="Arial" panose="020B0604020202020204" pitchFamily="34" charset="0"/>
              </a:rPr>
              <a:t>Auszug aus den Statuten:</a:t>
            </a:r>
          </a:p>
          <a:p>
            <a:pPr eaLnBrk="1" hangingPunct="1"/>
            <a:r>
              <a:rPr lang="de-CH" altLang="de-DE" b="1">
                <a:latin typeface="Arial" panose="020B0604020202020204" pitchFamily="34" charset="0"/>
              </a:rPr>
              <a:t>Generalversammlung (GV)</a:t>
            </a:r>
            <a:br>
              <a:rPr lang="de-CH" altLang="de-DE" b="1">
                <a:latin typeface="Arial" panose="020B0604020202020204" pitchFamily="34" charset="0"/>
              </a:rPr>
            </a:br>
            <a:r>
              <a:rPr lang="de-CH" altLang="de-DE" sz="1000" b="1">
                <a:latin typeface="Arial" panose="020B0604020202020204" pitchFamily="34" charset="0"/>
              </a:rPr>
              <a:t>Kompetenzen: - </a:t>
            </a:r>
            <a:r>
              <a:rPr lang="de-CH" altLang="de-DE" sz="1000">
                <a:latin typeface="Arial" panose="020B0604020202020204" pitchFamily="34" charset="0"/>
              </a:rPr>
              <a:t>Genehmigung Jahresrechnung und Budget, sowie Entlastung ZV</a:t>
            </a:r>
            <a:br>
              <a:rPr lang="de-CH" altLang="de-DE" sz="1000">
                <a:latin typeface="Arial" panose="020B0604020202020204" pitchFamily="34" charset="0"/>
              </a:rPr>
            </a:br>
            <a:r>
              <a:rPr lang="de-CH" altLang="de-DE" sz="1000">
                <a:latin typeface="Arial" panose="020B0604020202020204" pitchFamily="34" charset="0"/>
              </a:rPr>
              <a:t>	- Wahlen ZV, Zentralpräsident, Vizepräsidenten</a:t>
            </a:r>
            <a:br>
              <a:rPr lang="de-CH" altLang="de-DE" sz="1000">
                <a:latin typeface="Arial" panose="020B0604020202020204" pitchFamily="34" charset="0"/>
              </a:rPr>
            </a:br>
            <a:r>
              <a:rPr lang="de-CH" altLang="de-DE" sz="1000">
                <a:latin typeface="Arial" panose="020B0604020202020204" pitchFamily="34" charset="0"/>
              </a:rPr>
              <a:t>	- Jahresbeiträge, Gebühren</a:t>
            </a:r>
            <a:br>
              <a:rPr lang="de-CH" altLang="de-DE" sz="1000">
                <a:latin typeface="Arial" panose="020B0604020202020204" pitchFamily="34" charset="0"/>
              </a:rPr>
            </a:br>
            <a:r>
              <a:rPr lang="de-CH" altLang="de-DE" sz="1000">
                <a:latin typeface="Arial" panose="020B0604020202020204" pitchFamily="34" charset="0"/>
              </a:rPr>
              <a:t>	- Änderung Statuten</a:t>
            </a:r>
          </a:p>
          <a:p>
            <a:pPr eaLnBrk="1" hangingPunct="1"/>
            <a:r>
              <a:rPr lang="de-CH" altLang="de-DE" sz="1000" b="1">
                <a:latin typeface="Arial" panose="020B0604020202020204" pitchFamily="34" charset="0"/>
              </a:rPr>
              <a:t>Stimmrecht: </a:t>
            </a:r>
            <a:r>
              <a:rPr lang="de-CH" altLang="de-DE" sz="1000">
                <a:latin typeface="Arial" panose="020B0604020202020204" pitchFamily="34" charset="0"/>
              </a:rPr>
              <a:t>Vollmitglieder (Clubs, Anerkannte Klassen, CCS)</a:t>
            </a:r>
            <a:br>
              <a:rPr lang="de-CH" altLang="de-DE" sz="1000">
                <a:latin typeface="Arial" panose="020B0604020202020204" pitchFamily="34" charset="0"/>
              </a:rPr>
            </a:br>
            <a:endParaRPr lang="de-CH" altLang="de-DE" sz="1000" b="1">
              <a:latin typeface="Arial" panose="020B0604020202020204" pitchFamily="34" charset="0"/>
            </a:endParaRPr>
          </a:p>
          <a:p>
            <a:pPr eaLnBrk="1" hangingPunct="1"/>
            <a:r>
              <a:rPr lang="de-CH" altLang="de-DE" b="1">
                <a:latin typeface="Arial" panose="020B0604020202020204" pitchFamily="34" charset="0"/>
              </a:rPr>
              <a:t>Zentralvorstand (ZV)</a:t>
            </a:r>
            <a:br>
              <a:rPr lang="de-CH" altLang="de-DE" b="1">
                <a:latin typeface="Arial" panose="020B0604020202020204" pitchFamily="34" charset="0"/>
              </a:rPr>
            </a:br>
            <a:r>
              <a:rPr lang="de-CH" altLang="de-DE" sz="1000" b="1">
                <a:latin typeface="Arial" panose="020B0604020202020204" pitchFamily="34" charset="0"/>
              </a:rPr>
              <a:t>Kompetenzen:	- </a:t>
            </a:r>
            <a:r>
              <a:rPr lang="de-CH" altLang="de-DE" sz="1000">
                <a:latin typeface="Arial" panose="020B0604020202020204" pitchFamily="34" charset="0"/>
              </a:rPr>
              <a:t>Strategische Verbandsführung</a:t>
            </a:r>
            <a:br>
              <a:rPr lang="de-CH" altLang="de-DE" sz="1000">
                <a:latin typeface="Arial" panose="020B0604020202020204" pitchFamily="34" charset="0"/>
              </a:rPr>
            </a:br>
            <a:r>
              <a:rPr lang="de-CH" altLang="de-DE" sz="1000">
                <a:latin typeface="Arial" panose="020B0604020202020204" pitchFamily="34" charset="0"/>
              </a:rPr>
              <a:t>	- Überwachung der GL</a:t>
            </a:r>
            <a:br>
              <a:rPr lang="de-CH" altLang="de-DE" sz="1000">
                <a:latin typeface="Arial" panose="020B0604020202020204" pitchFamily="34" charset="0"/>
              </a:rPr>
            </a:br>
            <a:r>
              <a:rPr lang="de-CH" altLang="de-DE" sz="1000">
                <a:latin typeface="Arial" panose="020B0604020202020204" pitchFamily="34" charset="0"/>
              </a:rPr>
              <a:t>	- Wahl Generalsekretär und Ressortchefs</a:t>
            </a:r>
            <a:br>
              <a:rPr lang="de-CH" altLang="de-DE" sz="1000">
                <a:latin typeface="Arial" panose="020B0604020202020204" pitchFamily="34" charset="0"/>
              </a:rPr>
            </a:br>
            <a:r>
              <a:rPr lang="de-CH" altLang="de-DE" sz="1000">
                <a:latin typeface="Arial" panose="020B0604020202020204" pitchFamily="34" charset="0"/>
              </a:rPr>
              <a:t>	- Überwachung der Organisation SM und Int. Meisterschaften</a:t>
            </a:r>
            <a:br>
              <a:rPr lang="de-CH" altLang="de-DE" sz="1000">
                <a:latin typeface="Arial" panose="020B0604020202020204" pitchFamily="34" charset="0"/>
              </a:rPr>
            </a:br>
            <a:r>
              <a:rPr lang="de-CH" altLang="de-DE" sz="1000">
                <a:latin typeface="Arial" panose="020B0604020202020204" pitchFamily="34" charset="0"/>
              </a:rPr>
              <a:t>	- Homologierung der Schweizermeisterschaften</a:t>
            </a:r>
          </a:p>
          <a:p>
            <a:pPr eaLnBrk="1" hangingPunct="1"/>
            <a:r>
              <a:rPr lang="de-CH" altLang="de-DE" sz="1000" b="1">
                <a:latin typeface="Arial" panose="020B0604020202020204" pitchFamily="34" charset="0"/>
              </a:rPr>
              <a:t>Mitglieder: </a:t>
            </a:r>
            <a:r>
              <a:rPr lang="de-CH" altLang="de-DE" sz="1000">
                <a:latin typeface="Arial" panose="020B0604020202020204" pitchFamily="34" charset="0"/>
              </a:rPr>
              <a:t>Zentralpräsident, Vizepräsidenten, 5 von Clubs, 3 von Klassen</a:t>
            </a:r>
            <a:br>
              <a:rPr lang="de-CH" altLang="de-DE" sz="1000">
                <a:latin typeface="Arial" panose="020B0604020202020204" pitchFamily="34" charset="0"/>
              </a:rPr>
            </a:br>
            <a:endParaRPr lang="de-CH" altLang="de-DE" sz="1000">
              <a:latin typeface="Arial" panose="020B0604020202020204" pitchFamily="34" charset="0"/>
            </a:endParaRPr>
          </a:p>
          <a:p>
            <a:pPr eaLnBrk="1" hangingPunct="1"/>
            <a:r>
              <a:rPr lang="de-CH" altLang="de-DE" b="1">
                <a:latin typeface="Arial" panose="020B0604020202020204" pitchFamily="34" charset="0"/>
              </a:rPr>
              <a:t>Geschäftsleitung (GL)</a:t>
            </a:r>
            <a:br>
              <a:rPr lang="de-CH" altLang="de-DE" b="1">
                <a:latin typeface="Arial" panose="020B0604020202020204" pitchFamily="34" charset="0"/>
              </a:rPr>
            </a:br>
            <a:r>
              <a:rPr lang="de-CH" altLang="de-DE" sz="1000" b="1">
                <a:latin typeface="Arial" panose="020B0604020202020204" pitchFamily="34" charset="0"/>
              </a:rPr>
              <a:t>Kompetenzen:	</a:t>
            </a:r>
            <a:r>
              <a:rPr lang="de-CH" altLang="de-DE" sz="1000">
                <a:latin typeface="Arial" panose="020B0604020202020204" pitchFamily="34" charset="0"/>
              </a:rPr>
              <a:t>- Operative Führung des Verbandes</a:t>
            </a:r>
            <a:br>
              <a:rPr lang="de-CH" altLang="de-DE" sz="1000">
                <a:latin typeface="Arial" panose="020B0604020202020204" pitchFamily="34" charset="0"/>
              </a:rPr>
            </a:br>
            <a:r>
              <a:rPr lang="de-CH" altLang="de-DE" sz="1000">
                <a:latin typeface="Arial" panose="020B0604020202020204" pitchFamily="34" charset="0"/>
              </a:rPr>
              <a:t>	- Führung des Sekretariates</a:t>
            </a:r>
            <a:br>
              <a:rPr lang="de-CH" altLang="de-DE" sz="1000">
                <a:latin typeface="Arial" panose="020B0604020202020204" pitchFamily="34" charset="0"/>
              </a:rPr>
            </a:br>
            <a:r>
              <a:rPr lang="de-CH" altLang="de-DE" sz="1000">
                <a:latin typeface="Arial" panose="020B0604020202020204" pitchFamily="34" charset="0"/>
              </a:rPr>
              <a:t>	- Bewilligung der Schweizermeisterschaften</a:t>
            </a:r>
            <a:br>
              <a:rPr lang="de-CH" altLang="de-DE" sz="1000">
                <a:latin typeface="Arial" panose="020B0604020202020204" pitchFamily="34" charset="0"/>
              </a:rPr>
            </a:br>
            <a:r>
              <a:rPr lang="de-CH" altLang="de-DE" sz="1000">
                <a:latin typeface="Arial" panose="020B0604020202020204" pitchFamily="34" charset="0"/>
              </a:rPr>
              <a:t>	- Delegiert Aufgaben an die Kommissionen</a:t>
            </a:r>
          </a:p>
          <a:p>
            <a:pPr eaLnBrk="1" hangingPunct="1"/>
            <a:r>
              <a:rPr lang="de-CH" altLang="de-DE" sz="1000" b="1">
                <a:latin typeface="Arial" panose="020B0604020202020204" pitchFamily="34" charset="0"/>
              </a:rPr>
              <a:t>Mitglieder: </a:t>
            </a:r>
            <a:r>
              <a:rPr lang="de-CH" altLang="de-DE" sz="1000">
                <a:latin typeface="Arial" panose="020B0604020202020204" pitchFamily="34" charset="0"/>
              </a:rPr>
              <a:t>Zentralpräsident od. Vizepräsident, Ressortchefs, Generalsekretär</a:t>
            </a:r>
            <a:endParaRPr lang="de-CH" altLang="de-DE" sz="1000" b="1">
              <a:latin typeface="Arial" panose="020B0604020202020204" pitchFamily="34" charset="0"/>
            </a:endParaRPr>
          </a:p>
          <a:p>
            <a:pPr eaLnBrk="1" hangingPunct="1"/>
            <a:endParaRPr lang="de-DE" altLang="de-DE" b="1">
              <a:latin typeface="Arial" panose="020B0604020202020204" pitchFamily="34" charset="0"/>
            </a:endParaRPr>
          </a:p>
        </p:txBody>
      </p:sp>
      <p:sp>
        <p:nvSpPr>
          <p:cNvPr id="25605" name="Text Box 4">
            <a:extLst>
              <a:ext uri="{FF2B5EF4-FFF2-40B4-BE49-F238E27FC236}">
                <a16:creationId xmlns:a16="http://schemas.microsoft.com/office/drawing/2014/main" id="{256114E9-D65D-19DE-4EE6-E829C96D5A92}"/>
              </a:ext>
            </a:extLst>
          </p:cNvPr>
          <p:cNvSpPr txBox="1">
            <a:spLocks noChangeArrowheads="1"/>
          </p:cNvSpPr>
          <p:nvPr/>
        </p:nvSpPr>
        <p:spPr bwMode="auto">
          <a:xfrm>
            <a:off x="4667250" y="0"/>
            <a:ext cx="2014538"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1. Die Segler-Verbände</a:t>
            </a:r>
            <a:endParaRPr lang="de-DE" altLang="de-DE" b="0" i="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a:extLst>
              <a:ext uri="{FF2B5EF4-FFF2-40B4-BE49-F238E27FC236}">
                <a16:creationId xmlns:a16="http://schemas.microsoft.com/office/drawing/2014/main" id="{A5409811-B523-E25D-2058-9949DE5F95FB}"/>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BBFAE07-0A72-4C95-B2BB-0B296903AFAA}" type="slidenum">
              <a:rPr lang="de-DE" altLang="de-DE"/>
              <a:pPr>
                <a:spcBef>
                  <a:spcPct val="0"/>
                </a:spcBef>
              </a:pPr>
              <a:t>8</a:t>
            </a:fld>
            <a:endParaRPr lang="de-DE" altLang="de-DE"/>
          </a:p>
        </p:txBody>
      </p:sp>
      <p:sp>
        <p:nvSpPr>
          <p:cNvPr id="27651" name="Rectangle 2">
            <a:extLst>
              <a:ext uri="{FF2B5EF4-FFF2-40B4-BE49-F238E27FC236}">
                <a16:creationId xmlns:a16="http://schemas.microsoft.com/office/drawing/2014/main" id="{F76878CB-2BD7-8944-1EED-9B8035E4C734}"/>
              </a:ext>
            </a:extLst>
          </p:cNvPr>
          <p:cNvSpPr>
            <a:spLocks noRot="1" noChangeArrowheads="1" noTextEdit="1"/>
          </p:cNvSpPr>
          <p:nvPr>
            <p:ph type="sldImg"/>
          </p:nvPr>
        </p:nvSpPr>
        <p:spPr>
          <a:ln/>
        </p:spPr>
      </p:sp>
      <p:sp>
        <p:nvSpPr>
          <p:cNvPr id="27652" name="Text Box 5">
            <a:extLst>
              <a:ext uri="{FF2B5EF4-FFF2-40B4-BE49-F238E27FC236}">
                <a16:creationId xmlns:a16="http://schemas.microsoft.com/office/drawing/2014/main" id="{356A43DA-F889-D343-865F-24A99C208B99}"/>
              </a:ext>
            </a:extLst>
          </p:cNvPr>
          <p:cNvSpPr txBox="1">
            <a:spLocks noChangeArrowheads="1"/>
          </p:cNvSpPr>
          <p:nvPr/>
        </p:nvSpPr>
        <p:spPr bwMode="auto">
          <a:xfrm>
            <a:off x="4592638" y="0"/>
            <a:ext cx="208915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1. Die Segler-Verbände</a:t>
            </a:r>
            <a:endParaRPr lang="de-DE" altLang="de-DE" b="0" i="0"/>
          </a:p>
        </p:txBody>
      </p:sp>
      <p:sp>
        <p:nvSpPr>
          <p:cNvPr id="27653" name="Text Box 6">
            <a:extLst>
              <a:ext uri="{FF2B5EF4-FFF2-40B4-BE49-F238E27FC236}">
                <a16:creationId xmlns:a16="http://schemas.microsoft.com/office/drawing/2014/main" id="{4F65E3A6-A20D-14FD-56FF-BED65752B8D0}"/>
              </a:ext>
            </a:extLst>
          </p:cNvPr>
          <p:cNvSpPr txBox="1">
            <a:spLocks noChangeArrowheads="1"/>
          </p:cNvSpPr>
          <p:nvPr/>
        </p:nvSpPr>
        <p:spPr bwMode="auto">
          <a:xfrm>
            <a:off x="1087438" y="4892675"/>
            <a:ext cx="5146675"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r>
              <a:rPr lang="de-CH" altLang="de-DE" sz="1100" i="0"/>
              <a:t>Kommissionen von Swiss Sailing</a:t>
            </a:r>
          </a:p>
          <a:p>
            <a:pPr eaLnBrk="1" hangingPunct="1">
              <a:spcBef>
                <a:spcPct val="0"/>
              </a:spcBef>
            </a:pPr>
            <a:r>
              <a:rPr lang="de-CH" altLang="de-DE" sz="1100" b="0" i="0"/>
              <a:t>Zentralvorstand und Geschäftsleitung können Aufgaben an Kommissionen delegieren:</a:t>
            </a:r>
            <a:br>
              <a:rPr lang="de-CH" altLang="de-DE" sz="1100" b="0" i="0"/>
            </a:br>
            <a:endParaRPr lang="de-CH" altLang="de-DE" sz="1100" b="0" i="0"/>
          </a:p>
          <a:p>
            <a:pPr eaLnBrk="1" hangingPunct="1">
              <a:spcBef>
                <a:spcPct val="0"/>
              </a:spcBef>
            </a:pPr>
            <a:r>
              <a:rPr lang="de-CH" altLang="de-DE" sz="1100" i="0"/>
              <a:t>Ressort Regatta</a:t>
            </a:r>
            <a:br>
              <a:rPr lang="de-CH" altLang="de-DE" sz="1100" i="0"/>
            </a:br>
            <a:r>
              <a:rPr lang="de-CH" altLang="de-DE" sz="1100" b="0" i="0"/>
              <a:t>- Kommission Offizielle:	- Ausbildung der Offiziellen, Koordination</a:t>
            </a:r>
            <a:br>
              <a:rPr lang="de-CH" altLang="de-DE" sz="1100" b="0" i="0"/>
            </a:br>
            <a:r>
              <a:rPr lang="de-CH" altLang="de-DE" sz="1100" b="0" i="0"/>
              <a:t>		- Lizenzierung der Offiziellen</a:t>
            </a:r>
            <a:br>
              <a:rPr lang="de-CH" altLang="de-DE" sz="1100" b="0" i="0"/>
            </a:br>
            <a:r>
              <a:rPr lang="de-CH" altLang="de-DE" sz="1100" b="0" i="0"/>
              <a:t>		- Einsatz der Nat. Schiedsrichter,</a:t>
            </a:r>
            <a:br>
              <a:rPr lang="de-CH" altLang="de-DE" sz="1100" b="0" i="0"/>
            </a:br>
            <a:r>
              <a:rPr lang="de-CH" altLang="de-DE" sz="1100" b="0" i="0"/>
              <a:t>		  Wettfahrtleiter und Delegierten</a:t>
            </a:r>
            <a:br>
              <a:rPr lang="de-CH" altLang="de-DE" sz="1100" b="0" i="0"/>
            </a:br>
            <a:endParaRPr lang="de-CH" altLang="de-DE" sz="800" b="0" i="0"/>
          </a:p>
          <a:p>
            <a:pPr eaLnBrk="1" hangingPunct="1">
              <a:spcBef>
                <a:spcPct val="0"/>
              </a:spcBef>
            </a:pPr>
            <a:r>
              <a:rPr lang="de-CH" altLang="de-DE" sz="1100" b="0" i="0"/>
              <a:t>- Kommission Reglemente:	- Wettfahrtregeln und Reglemente</a:t>
            </a:r>
            <a:br>
              <a:rPr lang="de-CH" altLang="de-DE" sz="1100" b="0" i="0"/>
            </a:br>
            <a:r>
              <a:rPr lang="de-CH" altLang="de-DE" sz="1100" b="0" i="0"/>
              <a:t>		- Kurs-Unterlagen für die Ausbildung der</a:t>
            </a:r>
            <a:br>
              <a:rPr lang="de-CH" altLang="de-DE" sz="1100" b="0" i="0"/>
            </a:br>
            <a:r>
              <a:rPr lang="de-CH" altLang="de-DE" sz="1100" b="0" i="0"/>
              <a:t>		  Schiedsrichter, Wettfahrtleiter und Delegierten</a:t>
            </a:r>
            <a:br>
              <a:rPr lang="de-CH" altLang="de-DE" sz="1100" b="0" i="0"/>
            </a:br>
            <a:endParaRPr lang="de-CH" altLang="de-DE" sz="800" b="0" i="0"/>
          </a:p>
          <a:p>
            <a:pPr eaLnBrk="1" hangingPunct="1">
              <a:spcBef>
                <a:spcPct val="0"/>
              </a:spcBef>
            </a:pPr>
            <a:r>
              <a:rPr lang="de-CH" altLang="de-DE" sz="1100" b="0" i="0"/>
              <a:t>- Kommission  Vermessung:	- Dokumentation Vermessung, Ausbildung</a:t>
            </a:r>
            <a:br>
              <a:rPr lang="de-CH" altLang="de-DE" sz="1100" b="0" i="0"/>
            </a:br>
            <a:r>
              <a:rPr lang="de-CH" altLang="de-DE" sz="1100" b="0" i="0"/>
              <a:t>	                       	- Einsatz der Vermesser</a:t>
            </a:r>
            <a:br>
              <a:rPr lang="de-CH" altLang="de-DE" sz="1100" b="0" i="0"/>
            </a:br>
            <a:endParaRPr lang="de-CH" altLang="de-DE" sz="800" b="0" i="0"/>
          </a:p>
          <a:p>
            <a:pPr eaLnBrk="1" hangingPunct="1">
              <a:spcBef>
                <a:spcPct val="0"/>
              </a:spcBef>
            </a:pPr>
            <a:r>
              <a:rPr lang="de-CH" altLang="de-DE" sz="1100" b="0" i="0"/>
              <a:t>- Kommission Support:	- Begleitung WM, EM (Graded Events)</a:t>
            </a:r>
            <a:br>
              <a:rPr lang="de-CH" altLang="de-DE" sz="1100" b="0" i="0"/>
            </a:br>
            <a:r>
              <a:rPr lang="de-CH" altLang="de-DE" sz="1100" b="0" i="0"/>
              <a:t>		- Internationale Juries</a:t>
            </a:r>
            <a:br>
              <a:rPr lang="de-CH" altLang="de-DE" sz="1100" b="0" i="0"/>
            </a:br>
            <a:r>
              <a:rPr lang="de-CH" altLang="de-DE" sz="1100" b="0" i="0"/>
              <a:t>		- EUROSAF-Exchange IJ und IRO</a:t>
            </a:r>
            <a:br>
              <a:rPr lang="de-CH" altLang="de-DE" sz="1100" b="0" i="0"/>
            </a:br>
            <a:endParaRPr lang="de-CH" altLang="de-DE" sz="800" b="0" i="0"/>
          </a:p>
          <a:p>
            <a:pPr eaLnBrk="1" hangingPunct="1">
              <a:spcBef>
                <a:spcPct val="0"/>
              </a:spcBef>
            </a:pPr>
            <a:r>
              <a:rPr lang="de-CH" altLang="de-DE" sz="1100" b="0" i="0"/>
              <a:t>- Kommission Klassen:	- Administration Swiss Sailing Klassen</a:t>
            </a:r>
            <a:br>
              <a:rPr lang="de-CH" altLang="de-DE" sz="1100" b="0" i="0"/>
            </a:br>
            <a:endParaRPr lang="de-CH" altLang="de-DE" sz="1100" b="0" i="0"/>
          </a:p>
          <a:p>
            <a:pPr eaLnBrk="1" hangingPunct="1">
              <a:spcBef>
                <a:spcPct val="0"/>
              </a:spcBef>
            </a:pPr>
            <a:r>
              <a:rPr lang="de-CH" altLang="de-DE" sz="1100" i="0"/>
              <a:t>Ressort Segelsport</a:t>
            </a:r>
            <a:br>
              <a:rPr lang="de-CH" altLang="de-DE" sz="1100" i="0"/>
            </a:br>
            <a:br>
              <a:rPr lang="de-CH" altLang="de-DE" sz="1100" b="0" i="0"/>
            </a:br>
            <a:r>
              <a:rPr lang="de-CH" altLang="de-DE" sz="1100" i="0"/>
              <a:t>Ressort Jugend</a:t>
            </a:r>
            <a:br>
              <a:rPr lang="de-CH" altLang="de-DE" sz="1100" i="0"/>
            </a:br>
            <a:endParaRPr lang="de-CH" altLang="de-DE" sz="1100" i="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245DB051-2AFA-F2C2-C53F-7EA1219AF8A4}"/>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88BB6F3-BC8A-46B3-B47F-DF7A13146D7A}" type="slidenum">
              <a:rPr lang="de-DE" altLang="de-DE"/>
              <a:pPr>
                <a:spcBef>
                  <a:spcPct val="0"/>
                </a:spcBef>
              </a:pPr>
              <a:t>9</a:t>
            </a:fld>
            <a:endParaRPr lang="de-DE" altLang="de-DE"/>
          </a:p>
        </p:txBody>
      </p:sp>
      <p:sp>
        <p:nvSpPr>
          <p:cNvPr id="29699" name="Rectangle 2">
            <a:extLst>
              <a:ext uri="{FF2B5EF4-FFF2-40B4-BE49-F238E27FC236}">
                <a16:creationId xmlns:a16="http://schemas.microsoft.com/office/drawing/2014/main" id="{9D29B73C-5F40-3B67-E2F1-BF752FCCF055}"/>
              </a:ext>
            </a:extLst>
          </p:cNvPr>
          <p:cNvSpPr>
            <a:spLocks noRot="1" noChangeArrowheads="1" noTextEdit="1"/>
          </p:cNvSpPr>
          <p:nvPr>
            <p:ph type="sldImg"/>
          </p:nvPr>
        </p:nvSpPr>
        <p:spPr>
          <a:ln/>
        </p:spPr>
      </p:sp>
      <p:sp>
        <p:nvSpPr>
          <p:cNvPr id="29700" name="Text Box 3">
            <a:extLst>
              <a:ext uri="{FF2B5EF4-FFF2-40B4-BE49-F238E27FC236}">
                <a16:creationId xmlns:a16="http://schemas.microsoft.com/office/drawing/2014/main" id="{7E762BBD-D005-3355-8553-5BF7061078DB}"/>
              </a:ext>
            </a:extLst>
          </p:cNvPr>
          <p:cNvSpPr txBox="1">
            <a:spLocks noChangeArrowheads="1"/>
          </p:cNvSpPr>
          <p:nvPr/>
        </p:nvSpPr>
        <p:spPr bwMode="auto">
          <a:xfrm>
            <a:off x="4592638" y="0"/>
            <a:ext cx="2312987"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1. Die Segler-Verbände</a:t>
            </a:r>
            <a:endParaRPr lang="de-DE" altLang="de-DE" b="0" i="0"/>
          </a:p>
        </p:txBody>
      </p:sp>
      <p:sp>
        <p:nvSpPr>
          <p:cNvPr id="29701" name="Text Box 4">
            <a:extLst>
              <a:ext uri="{FF2B5EF4-FFF2-40B4-BE49-F238E27FC236}">
                <a16:creationId xmlns:a16="http://schemas.microsoft.com/office/drawing/2014/main" id="{ABCF3F23-98E8-768A-FFC2-06D9660E79A5}"/>
              </a:ext>
            </a:extLst>
          </p:cNvPr>
          <p:cNvSpPr txBox="1">
            <a:spLocks noChangeArrowheads="1"/>
          </p:cNvSpPr>
          <p:nvPr/>
        </p:nvSpPr>
        <p:spPr bwMode="auto">
          <a:xfrm>
            <a:off x="939800" y="4746625"/>
            <a:ext cx="5143500" cy="503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spAutoFit/>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r>
              <a:rPr lang="de-CH" altLang="de-DE" i="0"/>
              <a:t>Ausbildung und Weiterbildung für Offizielle in 4 Stufen:</a:t>
            </a:r>
            <a:br>
              <a:rPr lang="de-CH" altLang="de-DE" i="0"/>
            </a:br>
            <a:endParaRPr lang="de-CH" altLang="de-DE" i="0"/>
          </a:p>
          <a:p>
            <a:pPr eaLnBrk="1" hangingPunct="1">
              <a:spcBef>
                <a:spcPct val="0"/>
              </a:spcBef>
            </a:pPr>
            <a:r>
              <a:rPr lang="de-CH" altLang="de-DE" sz="1100" i="0"/>
              <a:t>1. Stufe: Kurs I – Wettfahrtregeln:</a:t>
            </a:r>
            <a:br>
              <a:rPr lang="de-CH" altLang="de-DE" sz="1000" i="0"/>
            </a:br>
            <a:r>
              <a:rPr lang="de-CH" altLang="de-DE" sz="1000" i="0"/>
              <a:t>	</a:t>
            </a:r>
            <a:r>
              <a:rPr lang="de-CH" altLang="de-DE" sz="1000" b="0" i="0"/>
              <a:t>Voraussetzungen: Erfahrung als Regattasegler und/oder bei</a:t>
            </a:r>
            <a:br>
              <a:rPr lang="de-CH" altLang="de-DE" sz="1000" b="0" i="0"/>
            </a:br>
            <a:r>
              <a:rPr lang="de-CH" altLang="de-DE" sz="1000" b="0" i="0"/>
              <a:t>		    Mitarbeit in einem Regatta-Komitee</a:t>
            </a:r>
          </a:p>
          <a:p>
            <a:pPr eaLnBrk="1" hangingPunct="1">
              <a:spcBef>
                <a:spcPct val="0"/>
              </a:spcBef>
            </a:pPr>
            <a:r>
              <a:rPr lang="de-CH" altLang="de-DE" sz="1000" b="0" i="0"/>
              <a:t>	Zielsetzung:	   - Kenntnis des Regelwerkes WR der ISAF</a:t>
            </a:r>
            <a:br>
              <a:rPr lang="de-CH" altLang="de-DE" sz="1000" b="0" i="0"/>
            </a:br>
            <a:r>
              <a:rPr lang="de-CH" altLang="de-DE" sz="1000" b="0" i="0"/>
              <a:t>		   - Kenntnis der Reglemente von Swiss Sailing</a:t>
            </a:r>
            <a:br>
              <a:rPr lang="de-CH" altLang="de-DE" sz="1000" b="0" i="0"/>
            </a:br>
            <a:r>
              <a:rPr lang="de-CH" altLang="de-DE" sz="1000" b="0" i="0"/>
              <a:t>		   - Einblick in den Ablauf einer Wettfahrt.</a:t>
            </a:r>
          </a:p>
          <a:p>
            <a:pPr eaLnBrk="1" hangingPunct="1">
              <a:spcBef>
                <a:spcPct val="0"/>
              </a:spcBef>
            </a:pPr>
            <a:r>
              <a:rPr lang="de-CH" altLang="de-DE" sz="1100" i="0"/>
              <a:t>2. Stufe: Kurs II - Basiskurses Offizielle</a:t>
            </a:r>
            <a:br>
              <a:rPr lang="de-CH" altLang="de-DE" sz="1000" i="0"/>
            </a:br>
            <a:r>
              <a:rPr lang="de-CH" altLang="de-DE" sz="1000" i="0"/>
              <a:t>	</a:t>
            </a:r>
            <a:r>
              <a:rPr lang="de-CH" altLang="de-DE" sz="1000" b="0" i="0"/>
              <a:t>Voraussetzungen: Kurs I und Praxis als Regattasegler und</a:t>
            </a:r>
            <a:br>
              <a:rPr lang="de-CH" altLang="de-DE" sz="1000" b="0" i="0"/>
            </a:br>
            <a:r>
              <a:rPr lang="de-CH" altLang="de-DE" sz="1000" b="0" i="0"/>
              <a:t>		    Mitarbeit in einem Regatta-Komitee</a:t>
            </a:r>
          </a:p>
          <a:p>
            <a:pPr eaLnBrk="1" hangingPunct="1">
              <a:spcBef>
                <a:spcPct val="0"/>
              </a:spcBef>
            </a:pPr>
            <a:r>
              <a:rPr lang="de-CH" altLang="de-DE" sz="1000" b="0" i="0"/>
              <a:t>	Zielsetzung:	   - Vertiefte Kenntnis der Regeln und Vorschriften</a:t>
            </a:r>
            <a:br>
              <a:rPr lang="de-CH" altLang="de-DE" sz="1000" b="0" i="0"/>
            </a:br>
            <a:r>
              <a:rPr lang="de-CH" altLang="de-DE" sz="1000" b="0" i="0"/>
              <a:t>		   - Kenntnis über Organisation und Durchführung</a:t>
            </a:r>
            <a:br>
              <a:rPr lang="de-CH" altLang="de-DE" sz="1000" b="0" i="0"/>
            </a:br>
            <a:r>
              <a:rPr lang="de-CH" altLang="de-DE" sz="1000" b="0" i="0"/>
              <a:t>		     von Regatten aus der Sicht des Veranstalters</a:t>
            </a:r>
            <a:br>
              <a:rPr lang="de-CH" altLang="de-DE" sz="1000" b="0" i="0"/>
            </a:br>
            <a:r>
              <a:rPr lang="de-CH" altLang="de-DE" sz="1000" b="0" i="0"/>
              <a:t>		   - Die notwendigen Kenntnisse für die aktive Mit-</a:t>
            </a:r>
            <a:br>
              <a:rPr lang="de-CH" altLang="de-DE" sz="1000" b="0" i="0"/>
            </a:br>
            <a:r>
              <a:rPr lang="de-CH" altLang="de-DE" sz="1000" b="0" i="0"/>
              <a:t>		     arbeit in einer WFL oder als Schiedsrichter.</a:t>
            </a:r>
          </a:p>
          <a:p>
            <a:pPr eaLnBrk="1" hangingPunct="1">
              <a:spcBef>
                <a:spcPct val="0"/>
              </a:spcBef>
            </a:pPr>
            <a:r>
              <a:rPr lang="de-CH" altLang="de-DE" sz="1100" i="0"/>
              <a:t>3. Stufe: Kurs III-NJ </a:t>
            </a:r>
            <a:r>
              <a:rPr lang="de-CH" altLang="de-DE" sz="1100" b="0" i="0"/>
              <a:t>/ </a:t>
            </a:r>
            <a:r>
              <a:rPr lang="de-CH" altLang="de-DE" sz="1100" i="0"/>
              <a:t>Kurs III-NRO / Kurs III-ND / Kurs III-NU:</a:t>
            </a:r>
            <a:br>
              <a:rPr lang="de-CH" altLang="de-DE" sz="1100" i="0"/>
            </a:br>
            <a:r>
              <a:rPr lang="de-CH" altLang="de-DE" sz="1000" i="0"/>
              <a:t>	</a:t>
            </a:r>
            <a:r>
              <a:rPr lang="de-CH" altLang="de-DE" sz="1000" b="0" i="0"/>
              <a:t>Kurse für angehende Nationale Schiedsrichter, Wettfahrtleiter, </a:t>
            </a:r>
            <a:br>
              <a:rPr lang="de-CH" altLang="de-DE" sz="1000" b="0" i="0"/>
            </a:br>
            <a:r>
              <a:rPr lang="de-CH" altLang="de-DE" sz="1000" b="0" i="0"/>
              <a:t>	Delegierte und Umpires</a:t>
            </a:r>
            <a:br>
              <a:rPr lang="de-CH" altLang="de-DE" sz="1000" b="0" i="0"/>
            </a:br>
            <a:br>
              <a:rPr lang="de-CH" altLang="de-DE" sz="500" b="0" i="0"/>
            </a:br>
            <a:r>
              <a:rPr lang="de-CH" altLang="de-DE" sz="1000" b="0" i="0"/>
              <a:t>	Voraussetzungen: Kurse I und II, sowie Praxis im Fachbereich</a:t>
            </a:r>
          </a:p>
          <a:p>
            <a:pPr eaLnBrk="1" hangingPunct="1">
              <a:spcBef>
                <a:spcPct val="0"/>
              </a:spcBef>
            </a:pPr>
            <a:r>
              <a:rPr lang="de-CH" altLang="de-DE" sz="1000" b="0" i="0"/>
              <a:t>	Zielsetzung:	   - Befähigung zur Übernahme von Verantwortung</a:t>
            </a:r>
            <a:br>
              <a:rPr lang="de-CH" altLang="de-DE" sz="1000" b="0" i="0"/>
            </a:br>
            <a:r>
              <a:rPr lang="de-CH" altLang="de-DE" sz="1000" b="0" i="0"/>
              <a:t>		     im Fachbereich</a:t>
            </a:r>
            <a:br>
              <a:rPr lang="de-CH" altLang="de-DE" sz="1000" b="0" i="0"/>
            </a:br>
            <a:r>
              <a:rPr lang="de-CH" altLang="de-DE" sz="1000" b="0" i="0"/>
              <a:t>		   - Voraussetzung für die Lizenzierung als</a:t>
            </a:r>
            <a:br>
              <a:rPr lang="de-CH" altLang="de-DE" sz="1000" b="0" i="0"/>
            </a:br>
            <a:r>
              <a:rPr lang="de-CH" altLang="de-DE" sz="1000" b="0" i="0"/>
              <a:t>		     „Nationaler Offizieller“ von Swiss Sailing.</a:t>
            </a:r>
          </a:p>
          <a:p>
            <a:pPr eaLnBrk="1" hangingPunct="1">
              <a:spcBef>
                <a:spcPct val="0"/>
              </a:spcBef>
            </a:pPr>
            <a:r>
              <a:rPr lang="de-CH" altLang="de-DE" sz="1000" i="0"/>
              <a:t>4. Stufe: Fortbildungskurse: Kurse IV-NJ, IV-NRO, IV-ND und IV-NU:</a:t>
            </a:r>
            <a:br>
              <a:rPr lang="de-CH" altLang="de-DE" sz="1000" i="0"/>
            </a:br>
            <a:r>
              <a:rPr lang="de-CH" altLang="de-DE" sz="1000" i="0"/>
              <a:t> 	</a:t>
            </a:r>
            <a:r>
              <a:rPr lang="de-CH" altLang="de-DE" sz="1000" b="0" i="0"/>
              <a:t>für Nationale Offizielle:</a:t>
            </a:r>
          </a:p>
          <a:p>
            <a:pPr eaLnBrk="1" hangingPunct="1">
              <a:spcBef>
                <a:spcPct val="0"/>
              </a:spcBef>
            </a:pPr>
            <a:r>
              <a:rPr lang="de-CH" altLang="de-DE" sz="1000" b="0" i="0"/>
              <a:t>	- Informationskurse als Grundlage für die Erneuerung der Lizenz.</a:t>
            </a:r>
            <a:br>
              <a:rPr lang="de-CH" altLang="de-DE" sz="1000" b="0" i="0"/>
            </a:br>
            <a:r>
              <a:rPr lang="de-CH" altLang="de-DE" sz="1000" i="0"/>
              <a:t>Kursleiter:</a:t>
            </a:r>
            <a:br>
              <a:rPr lang="de-CH" altLang="de-DE" sz="1000" i="0"/>
            </a:br>
            <a:r>
              <a:rPr lang="de-CH" altLang="de-DE" sz="1000" b="0" i="0"/>
              <a:t>Die Kurse Stufe «II», «III» und «IV» können nur von der Kommission Offizielle</a:t>
            </a:r>
            <a:br>
              <a:rPr lang="de-CH" altLang="de-DE" sz="1000" b="0" i="0"/>
            </a:br>
            <a:r>
              <a:rPr lang="de-CH" altLang="de-DE" sz="1000" b="0" i="0"/>
              <a:t>gewählten Kursleitern gegeben werden.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olienbildplatzhalter 1">
            <a:extLst>
              <a:ext uri="{FF2B5EF4-FFF2-40B4-BE49-F238E27FC236}">
                <a16:creationId xmlns:a16="http://schemas.microsoft.com/office/drawing/2014/main" id="{A7EA491C-C1E1-4785-AD10-E64F4A9B3B67}"/>
              </a:ext>
            </a:extLst>
          </p:cNvPr>
          <p:cNvSpPr>
            <a:spLocks noGrp="1" noRot="1" noChangeAspect="1" noChangeArrowheads="1" noTextEdit="1"/>
          </p:cNvSpPr>
          <p:nvPr>
            <p:ph type="sldImg"/>
          </p:nvPr>
        </p:nvSpPr>
        <p:spPr>
          <a:ln/>
        </p:spPr>
      </p:sp>
      <p:sp>
        <p:nvSpPr>
          <p:cNvPr id="31747" name="Notizenplatzhalter 2">
            <a:extLst>
              <a:ext uri="{FF2B5EF4-FFF2-40B4-BE49-F238E27FC236}">
                <a16:creationId xmlns:a16="http://schemas.microsoft.com/office/drawing/2014/main" id="{22BF2681-A117-1FCB-FEE2-DBAF65DAC3BC}"/>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CH" altLang="de-DE">
              <a:latin typeface="Arial" panose="020B0604020202020204" pitchFamily="34" charset="0"/>
            </a:endParaRPr>
          </a:p>
        </p:txBody>
      </p:sp>
      <p:sp>
        <p:nvSpPr>
          <p:cNvPr id="31748" name="Foliennummernplatzhalter 3">
            <a:extLst>
              <a:ext uri="{FF2B5EF4-FFF2-40B4-BE49-F238E27FC236}">
                <a16:creationId xmlns:a16="http://schemas.microsoft.com/office/drawing/2014/main" id="{9EFAF8F4-C995-0B35-064A-69015D15C9C2}"/>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58F4D87-0E3D-4644-AB8A-5922665297F8}" type="slidenum">
              <a:rPr lang="de-DE" altLang="de-DE"/>
              <a:pPr>
                <a:spcBef>
                  <a:spcPct val="0"/>
                </a:spcBef>
              </a:pPr>
              <a:t>10</a:t>
            </a:fld>
            <a:endParaRPr lang="de-DE" alt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lienbildplatzhalter 1">
            <a:extLst>
              <a:ext uri="{FF2B5EF4-FFF2-40B4-BE49-F238E27FC236}">
                <a16:creationId xmlns:a16="http://schemas.microsoft.com/office/drawing/2014/main" id="{56E11247-2A97-3415-FF5E-03AFD2AD2807}"/>
              </a:ext>
            </a:extLst>
          </p:cNvPr>
          <p:cNvSpPr>
            <a:spLocks noGrp="1" noRot="1" noChangeAspect="1" noChangeArrowheads="1" noTextEdit="1"/>
          </p:cNvSpPr>
          <p:nvPr>
            <p:ph type="sldImg"/>
          </p:nvPr>
        </p:nvSpPr>
        <p:spPr>
          <a:ln/>
        </p:spPr>
      </p:sp>
      <p:sp>
        <p:nvSpPr>
          <p:cNvPr id="33795" name="Notizenplatzhalter 2">
            <a:extLst>
              <a:ext uri="{FF2B5EF4-FFF2-40B4-BE49-F238E27FC236}">
                <a16:creationId xmlns:a16="http://schemas.microsoft.com/office/drawing/2014/main" id="{AFA305C6-D6E0-8ED7-6C4F-DEB4B6F9F38A}"/>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CH" altLang="de-DE">
              <a:latin typeface="Arial" panose="020B0604020202020204" pitchFamily="34" charset="0"/>
            </a:endParaRPr>
          </a:p>
        </p:txBody>
      </p:sp>
      <p:sp>
        <p:nvSpPr>
          <p:cNvPr id="33796" name="Foliennummernplatzhalter 3">
            <a:extLst>
              <a:ext uri="{FF2B5EF4-FFF2-40B4-BE49-F238E27FC236}">
                <a16:creationId xmlns:a16="http://schemas.microsoft.com/office/drawing/2014/main" id="{B2AC3B86-B922-A6A5-5A57-79114251BE90}"/>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BAA0CFF-4CA4-41D1-9358-C650C901DF9A}" type="slidenum">
              <a:rPr lang="de-DE" altLang="de-DE"/>
              <a:pPr>
                <a:spcBef>
                  <a:spcPct val="0"/>
                </a:spcBef>
              </a:pPr>
              <a:t>11</a:t>
            </a:fld>
            <a:endParaRPr lang="de-DE" alt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a:extLst>
              <a:ext uri="{FF2B5EF4-FFF2-40B4-BE49-F238E27FC236}">
                <a16:creationId xmlns:a16="http://schemas.microsoft.com/office/drawing/2014/main" id="{684936FD-3907-0D2B-26A6-DD5C639F0D03}"/>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spcBef>
                <a:spcPct val="30000"/>
              </a:spcBef>
              <a:defRPr sz="1200">
                <a:solidFill>
                  <a:schemeClr val="tx1"/>
                </a:solidFill>
                <a:latin typeface="Arial" panose="020B0604020202020204" pitchFamily="34" charset="0"/>
              </a:defRPr>
            </a:lvl1pPr>
            <a:lvl2pPr marL="742950" indent="-285750" defTabSz="947738">
              <a:spcBef>
                <a:spcPct val="30000"/>
              </a:spcBef>
              <a:defRPr sz="1200">
                <a:solidFill>
                  <a:schemeClr val="tx1"/>
                </a:solidFill>
                <a:latin typeface="Arial" panose="020B0604020202020204" pitchFamily="34" charset="0"/>
              </a:defRPr>
            </a:lvl2pPr>
            <a:lvl3pPr marL="1143000" indent="-228600" defTabSz="947738">
              <a:spcBef>
                <a:spcPct val="30000"/>
              </a:spcBef>
              <a:defRPr sz="1200">
                <a:solidFill>
                  <a:schemeClr val="tx1"/>
                </a:solidFill>
                <a:latin typeface="Arial" panose="020B0604020202020204" pitchFamily="34" charset="0"/>
              </a:defRPr>
            </a:lvl3pPr>
            <a:lvl4pPr marL="1600200" indent="-228600" defTabSz="947738">
              <a:spcBef>
                <a:spcPct val="30000"/>
              </a:spcBef>
              <a:defRPr sz="1200">
                <a:solidFill>
                  <a:schemeClr val="tx1"/>
                </a:solidFill>
                <a:latin typeface="Arial" panose="020B0604020202020204" pitchFamily="34" charset="0"/>
              </a:defRPr>
            </a:lvl4pPr>
            <a:lvl5pPr marL="2057400" indent="-228600" defTabSz="947738">
              <a:spcBef>
                <a:spcPct val="30000"/>
              </a:spcBef>
              <a:defRPr sz="1200">
                <a:solidFill>
                  <a:schemeClr val="tx1"/>
                </a:solidFill>
                <a:latin typeface="Arial" panose="020B0604020202020204" pitchFamily="34" charset="0"/>
              </a:defRPr>
            </a:lvl5pPr>
            <a:lvl6pPr marL="2514600" indent="-228600" defTabSz="9477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477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477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477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7483DA0-8C15-4D7F-A06C-AFE761B015C7}" type="slidenum">
              <a:rPr lang="de-DE" altLang="de-DE"/>
              <a:pPr>
                <a:spcBef>
                  <a:spcPct val="0"/>
                </a:spcBef>
              </a:pPr>
              <a:t>12</a:t>
            </a:fld>
            <a:endParaRPr lang="de-DE" altLang="de-DE"/>
          </a:p>
        </p:txBody>
      </p:sp>
      <p:sp>
        <p:nvSpPr>
          <p:cNvPr id="35843" name="Rectangle 2">
            <a:extLst>
              <a:ext uri="{FF2B5EF4-FFF2-40B4-BE49-F238E27FC236}">
                <a16:creationId xmlns:a16="http://schemas.microsoft.com/office/drawing/2014/main" id="{DF33405F-11B7-9F04-BD37-E240A97D5D5E}"/>
              </a:ext>
            </a:extLst>
          </p:cNvPr>
          <p:cNvSpPr>
            <a:spLocks noRot="1" noChangeArrowheads="1" noTextEdit="1"/>
          </p:cNvSpPr>
          <p:nvPr>
            <p:ph type="sldImg"/>
          </p:nvPr>
        </p:nvSpPr>
        <p:spPr>
          <a:ln/>
        </p:spPr>
      </p:sp>
      <p:sp>
        <p:nvSpPr>
          <p:cNvPr id="35844" name="Rectangle 3">
            <a:extLst>
              <a:ext uri="{FF2B5EF4-FFF2-40B4-BE49-F238E27FC236}">
                <a16:creationId xmlns:a16="http://schemas.microsoft.com/office/drawing/2014/main" id="{6F370052-ED59-C622-5C07-FE87738B9963}"/>
              </a:ext>
            </a:extLst>
          </p:cNvPr>
          <p:cNvSpPr>
            <a:spLocks noGrp="1" noChangeArrowheads="1"/>
          </p:cNvSpPr>
          <p:nvPr>
            <p:ph type="body" idx="1"/>
          </p:nvPr>
        </p:nvSpPr>
        <p:spPr>
          <a:xfrm>
            <a:off x="938213" y="4860925"/>
            <a:ext cx="5451475" cy="4605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sz="1000" b="1">
                <a:latin typeface="Arial" panose="020B0604020202020204" pitchFamily="34" charset="0"/>
              </a:rPr>
              <a:t>Region 1  -  </a:t>
            </a:r>
            <a:r>
              <a:rPr lang="de-CH" altLang="de-DE" sz="1000">
                <a:latin typeface="Arial" panose="020B0604020202020204" pitchFamily="34" charset="0"/>
              </a:rPr>
              <a:t>Association des clube de voile de la région lémanique</a:t>
            </a:r>
            <a:br>
              <a:rPr lang="de-CH" altLang="de-DE" sz="1000">
                <a:latin typeface="Arial" panose="020B0604020202020204" pitchFamily="34" charset="0"/>
              </a:rPr>
            </a:br>
            <a:endParaRPr lang="de-CH" altLang="de-DE" sz="1000">
              <a:latin typeface="Arial" panose="020B0604020202020204" pitchFamily="34" charset="0"/>
            </a:endParaRPr>
          </a:p>
          <a:p>
            <a:pPr eaLnBrk="1" hangingPunct="1"/>
            <a:r>
              <a:rPr lang="de-CH" altLang="de-DE" sz="1000" b="1">
                <a:latin typeface="Arial" panose="020B0604020202020204" pitchFamily="34" charset="0"/>
              </a:rPr>
              <a:t>Region 2  -  </a:t>
            </a:r>
            <a:r>
              <a:rPr lang="de-CH" altLang="de-DE" sz="1000">
                <a:latin typeface="Arial" panose="020B0604020202020204" pitchFamily="34" charset="0"/>
              </a:rPr>
              <a:t>Fédération de la voile des lacs juraciens</a:t>
            </a:r>
          </a:p>
          <a:p>
            <a:pPr eaLnBrk="1" hangingPunct="1"/>
            <a:r>
              <a:rPr lang="de-CH" altLang="de-DE" sz="1000">
                <a:latin typeface="Arial" panose="020B0604020202020204" pitchFamily="34" charset="0"/>
              </a:rPr>
              <a:t>	</a:t>
            </a:r>
          </a:p>
          <a:p>
            <a:pPr eaLnBrk="1" hangingPunct="1"/>
            <a:r>
              <a:rPr lang="de-CH" altLang="de-DE" sz="1000" b="1">
                <a:latin typeface="Arial" panose="020B0604020202020204" pitchFamily="34" charset="0"/>
              </a:rPr>
              <a:t>Region 3  -  </a:t>
            </a:r>
            <a:r>
              <a:rPr lang="de-CH" altLang="de-DE" sz="1000">
                <a:latin typeface="Arial" panose="020B0604020202020204" pitchFamily="34" charset="0"/>
              </a:rPr>
              <a:t>Thuner- und Brienzersee – Segler – Verband</a:t>
            </a:r>
          </a:p>
          <a:p>
            <a:pPr eaLnBrk="1" hangingPunct="1"/>
            <a:r>
              <a:rPr lang="de-CH" altLang="de-DE" sz="1000">
                <a:latin typeface="Arial" panose="020B0604020202020204" pitchFamily="34" charset="0"/>
              </a:rPr>
              <a:t>	</a:t>
            </a:r>
          </a:p>
          <a:p>
            <a:pPr eaLnBrk="1" hangingPunct="1"/>
            <a:r>
              <a:rPr lang="de-CH" altLang="de-DE" sz="1000" b="1">
                <a:latin typeface="Arial" panose="020B0604020202020204" pitchFamily="34" charset="0"/>
              </a:rPr>
              <a:t>Region 4  -   </a:t>
            </a:r>
            <a:r>
              <a:rPr lang="de-CH" altLang="de-DE" sz="1000">
                <a:latin typeface="Arial" panose="020B0604020202020204" pitchFamily="34" charset="0"/>
              </a:rPr>
              <a:t>Regionalverband Zentralschweiz RVZS</a:t>
            </a:r>
            <a:br>
              <a:rPr lang="de-CH" altLang="de-DE" sz="1000">
                <a:latin typeface="Arial" panose="020B0604020202020204" pitchFamily="34" charset="0"/>
              </a:rPr>
            </a:br>
            <a:endParaRPr lang="de-CH" altLang="de-DE" sz="1000">
              <a:latin typeface="Arial" panose="020B0604020202020204" pitchFamily="34" charset="0"/>
            </a:endParaRPr>
          </a:p>
          <a:p>
            <a:pPr eaLnBrk="1" hangingPunct="1"/>
            <a:r>
              <a:rPr lang="de-CH" altLang="de-DE" sz="1000" b="1">
                <a:latin typeface="Arial" panose="020B0604020202020204" pitchFamily="34" charset="0"/>
              </a:rPr>
              <a:t>Region 5</a:t>
            </a:r>
            <a:r>
              <a:rPr lang="de-CH" altLang="de-DE" sz="1000">
                <a:latin typeface="Arial" panose="020B0604020202020204" pitchFamily="34" charset="0"/>
              </a:rPr>
              <a:t> </a:t>
            </a:r>
            <a:r>
              <a:rPr lang="de-CH" altLang="de-DE" sz="1000" b="1">
                <a:latin typeface="Arial" panose="020B0604020202020204" pitchFamily="34" charset="0"/>
              </a:rPr>
              <a:t> -</a:t>
            </a:r>
            <a:r>
              <a:rPr lang="de-CH" altLang="de-DE" sz="1000">
                <a:latin typeface="Arial" panose="020B0604020202020204" pitchFamily="34" charset="0"/>
              </a:rPr>
              <a:t>  Zürichsee –Seglerverband  ZSV</a:t>
            </a:r>
            <a:br>
              <a:rPr lang="de-CH" altLang="de-DE" sz="1000">
                <a:latin typeface="Arial" panose="020B0604020202020204" pitchFamily="34" charset="0"/>
              </a:rPr>
            </a:br>
            <a:endParaRPr lang="de-CH" altLang="de-DE" sz="1000">
              <a:latin typeface="Arial" panose="020B0604020202020204" pitchFamily="34" charset="0"/>
            </a:endParaRPr>
          </a:p>
          <a:p>
            <a:pPr eaLnBrk="1" hangingPunct="1"/>
            <a:r>
              <a:rPr lang="de-CH" altLang="de-DE" sz="1000" b="1">
                <a:latin typeface="Arial" panose="020B0604020202020204" pitchFamily="34" charset="0"/>
              </a:rPr>
              <a:t>Region 6  -  </a:t>
            </a:r>
            <a:r>
              <a:rPr lang="de-CH" altLang="de-DE" sz="1000">
                <a:latin typeface="Arial" panose="020B0604020202020204" pitchFamily="34" charset="0"/>
              </a:rPr>
              <a:t>Regionalverband Bodensee / Rhein  RVB</a:t>
            </a:r>
            <a:br>
              <a:rPr lang="de-CH" altLang="de-DE" sz="1000">
                <a:latin typeface="Arial" panose="020B0604020202020204" pitchFamily="34" charset="0"/>
              </a:rPr>
            </a:br>
            <a:endParaRPr lang="de-CH" altLang="de-DE" sz="1000">
              <a:latin typeface="Arial" panose="020B0604020202020204" pitchFamily="34" charset="0"/>
            </a:endParaRPr>
          </a:p>
          <a:p>
            <a:pPr eaLnBrk="1" hangingPunct="1"/>
            <a:r>
              <a:rPr lang="de-CH" altLang="de-DE" sz="1000" b="1">
                <a:latin typeface="Arial" panose="020B0604020202020204" pitchFamily="34" charset="0"/>
              </a:rPr>
              <a:t>Region 7  -  </a:t>
            </a:r>
            <a:r>
              <a:rPr lang="de-CH" altLang="de-DE" sz="1000">
                <a:latin typeface="Arial" panose="020B0604020202020204" pitchFamily="34" charset="0"/>
              </a:rPr>
              <a:t>Regionalverband Graubünden – Walensee</a:t>
            </a:r>
            <a:br>
              <a:rPr lang="de-CH" altLang="de-DE" sz="1000">
                <a:latin typeface="Arial" panose="020B0604020202020204" pitchFamily="34" charset="0"/>
              </a:rPr>
            </a:br>
            <a:endParaRPr lang="de-CH" altLang="de-DE" sz="1000">
              <a:latin typeface="Arial" panose="020B0604020202020204" pitchFamily="34" charset="0"/>
            </a:endParaRPr>
          </a:p>
          <a:p>
            <a:pPr eaLnBrk="1" hangingPunct="1"/>
            <a:r>
              <a:rPr lang="de-CH" altLang="de-DE" sz="1000" b="1">
                <a:latin typeface="Arial" panose="020B0604020202020204" pitchFamily="34" charset="0"/>
              </a:rPr>
              <a:t>Region 8  -  </a:t>
            </a:r>
            <a:r>
              <a:rPr lang="de-CH" altLang="de-DE" sz="1000">
                <a:latin typeface="Arial" panose="020B0604020202020204" pitchFamily="34" charset="0"/>
              </a:rPr>
              <a:t>Federazione Ticinese della vela  FTV</a:t>
            </a:r>
            <a:br>
              <a:rPr lang="de-CH" altLang="de-DE" sz="1000">
                <a:latin typeface="Arial" panose="020B0604020202020204" pitchFamily="34" charset="0"/>
              </a:rPr>
            </a:br>
            <a:endParaRPr lang="de-CH" altLang="de-DE" sz="1000">
              <a:latin typeface="Arial" panose="020B0604020202020204" pitchFamily="34" charset="0"/>
            </a:endParaRPr>
          </a:p>
          <a:p>
            <a:pPr eaLnBrk="1" hangingPunct="1"/>
            <a:r>
              <a:rPr lang="de-CH" altLang="de-DE" sz="1000" b="1">
                <a:latin typeface="Arial" panose="020B0604020202020204" pitchFamily="34" charset="0"/>
              </a:rPr>
              <a:t>Region 9  -  </a:t>
            </a:r>
            <a:r>
              <a:rPr lang="de-CH" altLang="de-DE" sz="1000">
                <a:latin typeface="Arial" panose="020B0604020202020204" pitchFamily="34" charset="0"/>
              </a:rPr>
              <a:t>Cruising Club der Schweiz  CCS</a:t>
            </a:r>
            <a:br>
              <a:rPr lang="de-CH" altLang="de-DE" sz="1000">
                <a:latin typeface="Arial" panose="020B0604020202020204" pitchFamily="34" charset="0"/>
              </a:rPr>
            </a:br>
            <a:endParaRPr lang="de-CH" altLang="de-DE" sz="1000">
              <a:latin typeface="Arial" panose="020B0604020202020204" pitchFamily="34" charset="0"/>
            </a:endParaRPr>
          </a:p>
          <a:p>
            <a:pPr eaLnBrk="1" hangingPunct="1"/>
            <a:endParaRPr lang="de-CH" altLang="de-DE" sz="1000">
              <a:latin typeface="Arial" panose="020B0604020202020204" pitchFamily="34" charset="0"/>
            </a:endParaRPr>
          </a:p>
          <a:p>
            <a:pPr eaLnBrk="1" hangingPunct="1"/>
            <a:r>
              <a:rPr lang="de-CH" altLang="de-DE" sz="1000">
                <a:latin typeface="Arial" panose="020B0604020202020204" pitchFamily="34" charset="0"/>
                <a:sym typeface="Wingdings 3" panose="05040102010807070707" pitchFamily="18" charset="2"/>
              </a:rPr>
              <a:t>  Adressen der Präsidenten: www.swiss-sailing.ch, Adressen, Regionalverbände</a:t>
            </a:r>
          </a:p>
          <a:p>
            <a:pPr eaLnBrk="1" hangingPunct="1"/>
            <a:endParaRPr lang="de-DE" altLang="de-DE" sz="1100">
              <a:latin typeface="Arial" panose="020B0604020202020204" pitchFamily="34" charset="0"/>
            </a:endParaRPr>
          </a:p>
        </p:txBody>
      </p:sp>
      <p:sp>
        <p:nvSpPr>
          <p:cNvPr id="35845" name="Text Box 4">
            <a:extLst>
              <a:ext uri="{FF2B5EF4-FFF2-40B4-BE49-F238E27FC236}">
                <a16:creationId xmlns:a16="http://schemas.microsoft.com/office/drawing/2014/main" id="{A11B727E-1033-5D55-9134-B94D81C6FA6B}"/>
              </a:ext>
            </a:extLst>
          </p:cNvPr>
          <p:cNvSpPr txBox="1">
            <a:spLocks noChangeArrowheads="1"/>
          </p:cNvSpPr>
          <p:nvPr/>
        </p:nvSpPr>
        <p:spPr bwMode="auto">
          <a:xfrm>
            <a:off x="4592638" y="0"/>
            <a:ext cx="2163762"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55" tIns="47377" rIns="94755" bIns="47377">
            <a:spAutoFit/>
          </a:bodyPr>
          <a:lstStyle>
            <a:lvl1pPr defTabSz="919163">
              <a:spcBef>
                <a:spcPct val="30000"/>
              </a:spcBef>
              <a:defRPr sz="1200">
                <a:solidFill>
                  <a:schemeClr val="tx1"/>
                </a:solidFill>
                <a:latin typeface="Arial" panose="020B0604020202020204" pitchFamily="34" charset="0"/>
              </a:defRPr>
            </a:lvl1pPr>
            <a:lvl2pPr marL="742950" indent="-285750" defTabSz="919163">
              <a:spcBef>
                <a:spcPct val="30000"/>
              </a:spcBef>
              <a:defRPr sz="1200">
                <a:solidFill>
                  <a:schemeClr val="tx1"/>
                </a:solidFill>
                <a:latin typeface="Arial" panose="020B0604020202020204" pitchFamily="34" charset="0"/>
              </a:defRPr>
            </a:lvl2pPr>
            <a:lvl3pPr marL="1143000" indent="-228600" defTabSz="919163">
              <a:spcBef>
                <a:spcPct val="30000"/>
              </a:spcBef>
              <a:defRPr sz="1200">
                <a:solidFill>
                  <a:schemeClr val="tx1"/>
                </a:solidFill>
                <a:latin typeface="Arial" panose="020B0604020202020204" pitchFamily="34" charset="0"/>
              </a:defRPr>
            </a:lvl3pPr>
            <a:lvl4pPr marL="1600200" indent="-228600" defTabSz="919163">
              <a:spcBef>
                <a:spcPct val="30000"/>
              </a:spcBef>
              <a:defRPr sz="1200">
                <a:solidFill>
                  <a:schemeClr val="tx1"/>
                </a:solidFill>
                <a:latin typeface="Arial" panose="020B0604020202020204" pitchFamily="34" charset="0"/>
              </a:defRPr>
            </a:lvl4pPr>
            <a:lvl5pPr marL="2057400" indent="-228600" defTabSz="919163">
              <a:spcBef>
                <a:spcPct val="30000"/>
              </a:spcBef>
              <a:defRPr sz="1200">
                <a:solidFill>
                  <a:schemeClr val="tx1"/>
                </a:solidFill>
                <a:latin typeface="Arial" panose="020B0604020202020204" pitchFamily="34" charset="0"/>
              </a:defRPr>
            </a:lvl5pPr>
            <a:lvl6pPr marL="2514600" indent="-228600" defTabSz="9191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91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91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91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50000"/>
              </a:spcBef>
            </a:pPr>
            <a:r>
              <a:rPr lang="de-CH" altLang="de-DE" b="0" i="0"/>
              <a:t>1. Die Segler-Verbände</a:t>
            </a:r>
            <a:endParaRPr lang="de-DE" altLang="de-DE" b="0" i="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a:t>Titelmasterformat durch Klicken bearbeiten</a:t>
            </a:r>
            <a:endParaRPr lang="de-CH"/>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a:t>Formatvorlage des Untertitelmasters durch Klicken bearbeiten</a:t>
            </a:r>
            <a:endParaRPr lang="de-CH"/>
          </a:p>
        </p:txBody>
      </p:sp>
      <p:sp>
        <p:nvSpPr>
          <p:cNvPr id="4" name="Rectangle 4">
            <a:extLst>
              <a:ext uri="{FF2B5EF4-FFF2-40B4-BE49-F238E27FC236}">
                <a16:creationId xmlns:a16="http://schemas.microsoft.com/office/drawing/2014/main" id="{E8CC023D-B795-263F-2364-11BEE9298379}"/>
              </a:ext>
            </a:extLst>
          </p:cNvPr>
          <p:cNvSpPr>
            <a:spLocks noGrp="1" noChangeArrowheads="1"/>
          </p:cNvSpPr>
          <p:nvPr>
            <p:ph type="dt" sz="half" idx="10"/>
          </p:nvPr>
        </p:nvSpPr>
        <p:spPr>
          <a:xfrm>
            <a:off x="395288" y="6453188"/>
            <a:ext cx="2819400" cy="404812"/>
          </a:xfrm>
          <a:prstGeom prst="rect">
            <a:avLst/>
          </a:prstGeom>
        </p:spPr>
        <p:txBody>
          <a:bodyPr/>
          <a:lstStyle>
            <a:lvl1pPr eaLnBrk="1" hangingPunct="1">
              <a:defRPr>
                <a:latin typeface="Arial" charset="0"/>
              </a:defRPr>
            </a:lvl1pPr>
          </a:lstStyle>
          <a:p>
            <a:pPr>
              <a:defRPr/>
            </a:pPr>
            <a:r>
              <a:rPr lang="de-DE"/>
              <a:t>A. Grundlagen</a:t>
            </a:r>
          </a:p>
        </p:txBody>
      </p:sp>
      <p:sp>
        <p:nvSpPr>
          <p:cNvPr id="5" name="Rectangle 5">
            <a:extLst>
              <a:ext uri="{FF2B5EF4-FFF2-40B4-BE49-F238E27FC236}">
                <a16:creationId xmlns:a16="http://schemas.microsoft.com/office/drawing/2014/main" id="{A2C3749F-DF26-623F-F759-8B4D125C4B82}"/>
              </a:ext>
            </a:extLst>
          </p:cNvPr>
          <p:cNvSpPr>
            <a:spLocks noGrp="1" noChangeArrowheads="1"/>
          </p:cNvSpPr>
          <p:nvPr>
            <p:ph type="ftr" sz="quarter" idx="11"/>
          </p:nvPr>
        </p:nvSpPr>
        <p:spPr/>
        <p:txBody>
          <a:bodyPr/>
          <a:lstStyle>
            <a:lvl1pPr>
              <a:defRPr/>
            </a:lvl1pPr>
          </a:lstStyle>
          <a:p>
            <a:pPr>
              <a:defRPr/>
            </a:pPr>
            <a:r>
              <a:rPr lang="de-DE"/>
              <a:t>Februar 2013         Kurs III-NRO</a:t>
            </a:r>
            <a:endParaRPr lang="de-DE" dirty="0"/>
          </a:p>
        </p:txBody>
      </p:sp>
      <p:sp>
        <p:nvSpPr>
          <p:cNvPr id="6" name="Rectangle 6">
            <a:extLst>
              <a:ext uri="{FF2B5EF4-FFF2-40B4-BE49-F238E27FC236}">
                <a16:creationId xmlns:a16="http://schemas.microsoft.com/office/drawing/2014/main" id="{5291DE91-EBF9-A6FC-9642-395E36C6E2EB}"/>
              </a:ext>
            </a:extLst>
          </p:cNvPr>
          <p:cNvSpPr>
            <a:spLocks noGrp="1" noChangeArrowheads="1"/>
          </p:cNvSpPr>
          <p:nvPr>
            <p:ph type="sldNum" sz="quarter" idx="12"/>
          </p:nvPr>
        </p:nvSpPr>
        <p:spPr/>
        <p:txBody>
          <a:bodyPr/>
          <a:lstStyle>
            <a:lvl1pPr>
              <a:defRPr smtClean="0"/>
            </a:lvl1pPr>
          </a:lstStyle>
          <a:p>
            <a:pPr>
              <a:defRPr/>
            </a:pPr>
            <a:fld id="{20122DB7-BAAF-4A1D-B2C3-165BEAA36EB6}" type="slidenum">
              <a:rPr lang="de-DE" altLang="de-DE"/>
              <a:pPr>
                <a:defRPr/>
              </a:pPr>
              <a:t>‹Nr.›</a:t>
            </a:fld>
            <a:endParaRPr lang="de-DE" altLang="de-DE"/>
          </a:p>
        </p:txBody>
      </p:sp>
    </p:spTree>
    <p:extLst>
      <p:ext uri="{BB962C8B-B14F-4D97-AF65-F5344CB8AC3E}">
        <p14:creationId xmlns:p14="http://schemas.microsoft.com/office/powerpoint/2010/main" val="3378732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a:t>Titelmasterformat durch Klicken bearbeiten</a:t>
            </a:r>
            <a:endParaRPr lang="de-CH"/>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Rectangle 4">
            <a:extLst>
              <a:ext uri="{FF2B5EF4-FFF2-40B4-BE49-F238E27FC236}">
                <a16:creationId xmlns:a16="http://schemas.microsoft.com/office/drawing/2014/main" id="{A0340036-338E-97C6-9187-DFBE8EDAFF93}"/>
              </a:ext>
            </a:extLst>
          </p:cNvPr>
          <p:cNvSpPr>
            <a:spLocks noGrp="1" noChangeArrowheads="1"/>
          </p:cNvSpPr>
          <p:nvPr>
            <p:ph type="dt" sz="half" idx="10"/>
          </p:nvPr>
        </p:nvSpPr>
        <p:spPr>
          <a:xfrm>
            <a:off x="395288" y="6453188"/>
            <a:ext cx="2819400" cy="404812"/>
          </a:xfrm>
          <a:prstGeom prst="rect">
            <a:avLst/>
          </a:prstGeom>
        </p:spPr>
        <p:txBody>
          <a:bodyPr/>
          <a:lstStyle>
            <a:lvl1pPr eaLnBrk="1" hangingPunct="1">
              <a:defRPr>
                <a:latin typeface="Arial" charset="0"/>
              </a:defRPr>
            </a:lvl1pPr>
          </a:lstStyle>
          <a:p>
            <a:pPr>
              <a:defRPr/>
            </a:pPr>
            <a:r>
              <a:rPr lang="de-DE"/>
              <a:t>A. Grundlagen</a:t>
            </a:r>
          </a:p>
        </p:txBody>
      </p:sp>
      <p:sp>
        <p:nvSpPr>
          <p:cNvPr id="5" name="Rectangle 5">
            <a:extLst>
              <a:ext uri="{FF2B5EF4-FFF2-40B4-BE49-F238E27FC236}">
                <a16:creationId xmlns:a16="http://schemas.microsoft.com/office/drawing/2014/main" id="{0ED99B3D-6894-58EA-9536-58356AD1F29C}"/>
              </a:ext>
            </a:extLst>
          </p:cNvPr>
          <p:cNvSpPr>
            <a:spLocks noGrp="1" noChangeArrowheads="1"/>
          </p:cNvSpPr>
          <p:nvPr>
            <p:ph type="ftr" sz="quarter" idx="11"/>
          </p:nvPr>
        </p:nvSpPr>
        <p:spPr/>
        <p:txBody>
          <a:bodyPr/>
          <a:lstStyle>
            <a:lvl1pPr>
              <a:defRPr/>
            </a:lvl1pPr>
          </a:lstStyle>
          <a:p>
            <a:pPr>
              <a:defRPr/>
            </a:pPr>
            <a:r>
              <a:rPr lang="de-DE"/>
              <a:t>Februar 2013         Kurs III-NRO</a:t>
            </a:r>
            <a:endParaRPr lang="de-DE" dirty="0"/>
          </a:p>
        </p:txBody>
      </p:sp>
      <p:sp>
        <p:nvSpPr>
          <p:cNvPr id="6" name="Rectangle 6">
            <a:extLst>
              <a:ext uri="{FF2B5EF4-FFF2-40B4-BE49-F238E27FC236}">
                <a16:creationId xmlns:a16="http://schemas.microsoft.com/office/drawing/2014/main" id="{9D984128-1F0D-7EFD-3142-D6A436C80B9D}"/>
              </a:ext>
            </a:extLst>
          </p:cNvPr>
          <p:cNvSpPr>
            <a:spLocks noGrp="1" noChangeArrowheads="1"/>
          </p:cNvSpPr>
          <p:nvPr>
            <p:ph type="sldNum" sz="quarter" idx="12"/>
          </p:nvPr>
        </p:nvSpPr>
        <p:spPr/>
        <p:txBody>
          <a:bodyPr/>
          <a:lstStyle>
            <a:lvl1pPr>
              <a:defRPr smtClean="0"/>
            </a:lvl1pPr>
          </a:lstStyle>
          <a:p>
            <a:pPr>
              <a:defRPr/>
            </a:pPr>
            <a:fld id="{E68388F1-C5CD-44F3-9AFE-3491F27A6019}" type="slidenum">
              <a:rPr lang="de-DE" altLang="de-DE"/>
              <a:pPr>
                <a:defRPr/>
              </a:pPr>
              <a:t>‹Nr.›</a:t>
            </a:fld>
            <a:endParaRPr lang="de-DE" altLang="de-DE"/>
          </a:p>
        </p:txBody>
      </p:sp>
    </p:spTree>
    <p:extLst>
      <p:ext uri="{BB962C8B-B14F-4D97-AF65-F5344CB8AC3E}">
        <p14:creationId xmlns:p14="http://schemas.microsoft.com/office/powerpoint/2010/main" val="1838893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a:t>Titelmasterformat durch Klicken bearbeiten</a:t>
            </a:r>
            <a:endParaRPr lang="de-CH"/>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Rectangle 4">
            <a:extLst>
              <a:ext uri="{FF2B5EF4-FFF2-40B4-BE49-F238E27FC236}">
                <a16:creationId xmlns:a16="http://schemas.microsoft.com/office/drawing/2014/main" id="{D90E087C-3F05-50B5-A361-DDE507F3984C}"/>
              </a:ext>
            </a:extLst>
          </p:cNvPr>
          <p:cNvSpPr>
            <a:spLocks noGrp="1" noChangeArrowheads="1"/>
          </p:cNvSpPr>
          <p:nvPr>
            <p:ph type="dt" sz="half" idx="10"/>
          </p:nvPr>
        </p:nvSpPr>
        <p:spPr>
          <a:xfrm>
            <a:off x="395288" y="6453188"/>
            <a:ext cx="2819400" cy="404812"/>
          </a:xfrm>
          <a:prstGeom prst="rect">
            <a:avLst/>
          </a:prstGeom>
        </p:spPr>
        <p:txBody>
          <a:bodyPr/>
          <a:lstStyle>
            <a:lvl1pPr eaLnBrk="1" hangingPunct="1">
              <a:defRPr>
                <a:latin typeface="Arial" charset="0"/>
              </a:defRPr>
            </a:lvl1pPr>
          </a:lstStyle>
          <a:p>
            <a:pPr>
              <a:defRPr/>
            </a:pPr>
            <a:r>
              <a:rPr lang="de-DE"/>
              <a:t>A. Grundlagen</a:t>
            </a:r>
          </a:p>
        </p:txBody>
      </p:sp>
      <p:sp>
        <p:nvSpPr>
          <p:cNvPr id="5" name="Rectangle 5">
            <a:extLst>
              <a:ext uri="{FF2B5EF4-FFF2-40B4-BE49-F238E27FC236}">
                <a16:creationId xmlns:a16="http://schemas.microsoft.com/office/drawing/2014/main" id="{A9FBEE6B-222A-A701-3545-BA9B99AEA36E}"/>
              </a:ext>
            </a:extLst>
          </p:cNvPr>
          <p:cNvSpPr>
            <a:spLocks noGrp="1" noChangeArrowheads="1"/>
          </p:cNvSpPr>
          <p:nvPr>
            <p:ph type="ftr" sz="quarter" idx="11"/>
          </p:nvPr>
        </p:nvSpPr>
        <p:spPr/>
        <p:txBody>
          <a:bodyPr/>
          <a:lstStyle>
            <a:lvl1pPr>
              <a:defRPr/>
            </a:lvl1pPr>
          </a:lstStyle>
          <a:p>
            <a:pPr>
              <a:defRPr/>
            </a:pPr>
            <a:r>
              <a:rPr lang="de-DE"/>
              <a:t>Februar 2013         Kurs III-NRO</a:t>
            </a:r>
            <a:endParaRPr lang="de-DE" dirty="0"/>
          </a:p>
        </p:txBody>
      </p:sp>
      <p:sp>
        <p:nvSpPr>
          <p:cNvPr id="6" name="Rectangle 6">
            <a:extLst>
              <a:ext uri="{FF2B5EF4-FFF2-40B4-BE49-F238E27FC236}">
                <a16:creationId xmlns:a16="http://schemas.microsoft.com/office/drawing/2014/main" id="{90CE3B50-0F24-D89C-FBE1-1E88AE984F06}"/>
              </a:ext>
            </a:extLst>
          </p:cNvPr>
          <p:cNvSpPr>
            <a:spLocks noGrp="1" noChangeArrowheads="1"/>
          </p:cNvSpPr>
          <p:nvPr>
            <p:ph type="sldNum" sz="quarter" idx="12"/>
          </p:nvPr>
        </p:nvSpPr>
        <p:spPr/>
        <p:txBody>
          <a:bodyPr/>
          <a:lstStyle>
            <a:lvl1pPr>
              <a:defRPr smtClean="0"/>
            </a:lvl1pPr>
          </a:lstStyle>
          <a:p>
            <a:pPr>
              <a:defRPr/>
            </a:pPr>
            <a:fld id="{3F968F5D-8F12-4683-ABA1-9388DFCFA1C3}" type="slidenum">
              <a:rPr lang="de-DE" altLang="de-DE"/>
              <a:pPr>
                <a:defRPr/>
              </a:pPr>
              <a:t>‹Nr.›</a:t>
            </a:fld>
            <a:endParaRPr lang="de-DE" altLang="de-DE"/>
          </a:p>
        </p:txBody>
      </p:sp>
    </p:spTree>
    <p:extLst>
      <p:ext uri="{BB962C8B-B14F-4D97-AF65-F5344CB8AC3E}">
        <p14:creationId xmlns:p14="http://schemas.microsoft.com/office/powerpoint/2010/main" val="628073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a:t>Titelmasterformat durch Klicken bearbeiten</a:t>
            </a:r>
            <a:endParaRPr lang="de-CH"/>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Rectangle 4">
            <a:extLst>
              <a:ext uri="{FF2B5EF4-FFF2-40B4-BE49-F238E27FC236}">
                <a16:creationId xmlns:a16="http://schemas.microsoft.com/office/drawing/2014/main" id="{6CEC71A0-7A98-FEB9-5391-D147608F198D}"/>
              </a:ext>
            </a:extLst>
          </p:cNvPr>
          <p:cNvSpPr>
            <a:spLocks noGrp="1" noChangeArrowheads="1"/>
          </p:cNvSpPr>
          <p:nvPr>
            <p:ph type="dt" sz="half" idx="10"/>
          </p:nvPr>
        </p:nvSpPr>
        <p:spPr>
          <a:xfrm>
            <a:off x="395288" y="6453188"/>
            <a:ext cx="2819400" cy="404812"/>
          </a:xfrm>
          <a:prstGeom prst="rect">
            <a:avLst/>
          </a:prstGeom>
        </p:spPr>
        <p:txBody>
          <a:bodyPr/>
          <a:lstStyle>
            <a:lvl1pPr eaLnBrk="1" hangingPunct="1">
              <a:defRPr>
                <a:latin typeface="Arial" charset="0"/>
              </a:defRPr>
            </a:lvl1pPr>
          </a:lstStyle>
          <a:p>
            <a:pPr>
              <a:defRPr/>
            </a:pPr>
            <a:r>
              <a:rPr lang="de-DE"/>
              <a:t>A. Grundlagen</a:t>
            </a:r>
          </a:p>
        </p:txBody>
      </p:sp>
      <p:sp>
        <p:nvSpPr>
          <p:cNvPr id="5" name="Rectangle 5">
            <a:extLst>
              <a:ext uri="{FF2B5EF4-FFF2-40B4-BE49-F238E27FC236}">
                <a16:creationId xmlns:a16="http://schemas.microsoft.com/office/drawing/2014/main" id="{75C55E02-D21D-1901-CF06-0FCE004DFD67}"/>
              </a:ext>
            </a:extLst>
          </p:cNvPr>
          <p:cNvSpPr>
            <a:spLocks noGrp="1" noChangeArrowheads="1"/>
          </p:cNvSpPr>
          <p:nvPr>
            <p:ph type="ftr" sz="quarter" idx="11"/>
          </p:nvPr>
        </p:nvSpPr>
        <p:spPr/>
        <p:txBody>
          <a:bodyPr/>
          <a:lstStyle>
            <a:lvl1pPr>
              <a:defRPr/>
            </a:lvl1pPr>
          </a:lstStyle>
          <a:p>
            <a:pPr>
              <a:defRPr/>
            </a:pPr>
            <a:r>
              <a:rPr lang="de-DE"/>
              <a:t>Februar 2013         Kurs III-NRO</a:t>
            </a:r>
            <a:endParaRPr lang="de-DE" dirty="0"/>
          </a:p>
        </p:txBody>
      </p:sp>
      <p:sp>
        <p:nvSpPr>
          <p:cNvPr id="6" name="Rectangle 6">
            <a:extLst>
              <a:ext uri="{FF2B5EF4-FFF2-40B4-BE49-F238E27FC236}">
                <a16:creationId xmlns:a16="http://schemas.microsoft.com/office/drawing/2014/main" id="{39EA03D1-86ED-6394-632D-47BF65BF2BCD}"/>
              </a:ext>
            </a:extLst>
          </p:cNvPr>
          <p:cNvSpPr>
            <a:spLocks noGrp="1" noChangeArrowheads="1"/>
          </p:cNvSpPr>
          <p:nvPr>
            <p:ph type="sldNum" sz="quarter" idx="12"/>
          </p:nvPr>
        </p:nvSpPr>
        <p:spPr/>
        <p:txBody>
          <a:bodyPr/>
          <a:lstStyle>
            <a:lvl1pPr>
              <a:defRPr smtClean="0"/>
            </a:lvl1pPr>
          </a:lstStyle>
          <a:p>
            <a:pPr>
              <a:defRPr/>
            </a:pPr>
            <a:fld id="{69232487-F9CA-4178-8959-CCDA9A6B897E}" type="slidenum">
              <a:rPr lang="de-DE" altLang="de-DE"/>
              <a:pPr>
                <a:defRPr/>
              </a:pPr>
              <a:t>‹Nr.›</a:t>
            </a:fld>
            <a:endParaRPr lang="de-DE" altLang="de-DE"/>
          </a:p>
        </p:txBody>
      </p:sp>
    </p:spTree>
    <p:extLst>
      <p:ext uri="{BB962C8B-B14F-4D97-AF65-F5344CB8AC3E}">
        <p14:creationId xmlns:p14="http://schemas.microsoft.com/office/powerpoint/2010/main" val="3114058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a:t>Titelmasterformat durch Klicken bearbeiten</a:t>
            </a:r>
            <a:endParaRPr lang="de-CH"/>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
        <p:nvSpPr>
          <p:cNvPr id="4" name="Rectangle 4">
            <a:extLst>
              <a:ext uri="{FF2B5EF4-FFF2-40B4-BE49-F238E27FC236}">
                <a16:creationId xmlns:a16="http://schemas.microsoft.com/office/drawing/2014/main" id="{F544BF4E-D58E-A5F9-B2B0-141A724681C1}"/>
              </a:ext>
            </a:extLst>
          </p:cNvPr>
          <p:cNvSpPr>
            <a:spLocks noGrp="1" noChangeArrowheads="1"/>
          </p:cNvSpPr>
          <p:nvPr>
            <p:ph type="dt" sz="half" idx="10"/>
          </p:nvPr>
        </p:nvSpPr>
        <p:spPr>
          <a:xfrm>
            <a:off x="395288" y="6453188"/>
            <a:ext cx="2819400" cy="404812"/>
          </a:xfrm>
          <a:prstGeom prst="rect">
            <a:avLst/>
          </a:prstGeom>
        </p:spPr>
        <p:txBody>
          <a:bodyPr/>
          <a:lstStyle>
            <a:lvl1pPr eaLnBrk="1" hangingPunct="1">
              <a:defRPr>
                <a:latin typeface="Arial" charset="0"/>
              </a:defRPr>
            </a:lvl1pPr>
          </a:lstStyle>
          <a:p>
            <a:pPr>
              <a:defRPr/>
            </a:pPr>
            <a:r>
              <a:rPr lang="de-DE"/>
              <a:t>A. Grundlagen</a:t>
            </a:r>
          </a:p>
        </p:txBody>
      </p:sp>
      <p:sp>
        <p:nvSpPr>
          <p:cNvPr id="5" name="Rectangle 5">
            <a:extLst>
              <a:ext uri="{FF2B5EF4-FFF2-40B4-BE49-F238E27FC236}">
                <a16:creationId xmlns:a16="http://schemas.microsoft.com/office/drawing/2014/main" id="{E1C9159F-506E-3066-F9D7-01FF34DF1006}"/>
              </a:ext>
            </a:extLst>
          </p:cNvPr>
          <p:cNvSpPr>
            <a:spLocks noGrp="1" noChangeArrowheads="1"/>
          </p:cNvSpPr>
          <p:nvPr>
            <p:ph type="ftr" sz="quarter" idx="11"/>
          </p:nvPr>
        </p:nvSpPr>
        <p:spPr/>
        <p:txBody>
          <a:bodyPr/>
          <a:lstStyle>
            <a:lvl1pPr>
              <a:defRPr/>
            </a:lvl1pPr>
          </a:lstStyle>
          <a:p>
            <a:pPr>
              <a:defRPr/>
            </a:pPr>
            <a:r>
              <a:rPr lang="de-DE"/>
              <a:t>Februar 2013         Kurs III-NRO</a:t>
            </a:r>
            <a:endParaRPr lang="de-DE" dirty="0"/>
          </a:p>
        </p:txBody>
      </p:sp>
      <p:sp>
        <p:nvSpPr>
          <p:cNvPr id="6" name="Rectangle 6">
            <a:extLst>
              <a:ext uri="{FF2B5EF4-FFF2-40B4-BE49-F238E27FC236}">
                <a16:creationId xmlns:a16="http://schemas.microsoft.com/office/drawing/2014/main" id="{54ED7F8C-60CA-5CFB-C78D-EB51CCA47454}"/>
              </a:ext>
            </a:extLst>
          </p:cNvPr>
          <p:cNvSpPr>
            <a:spLocks noGrp="1" noChangeArrowheads="1"/>
          </p:cNvSpPr>
          <p:nvPr>
            <p:ph type="sldNum" sz="quarter" idx="12"/>
          </p:nvPr>
        </p:nvSpPr>
        <p:spPr/>
        <p:txBody>
          <a:bodyPr/>
          <a:lstStyle>
            <a:lvl1pPr>
              <a:defRPr smtClean="0"/>
            </a:lvl1pPr>
          </a:lstStyle>
          <a:p>
            <a:pPr>
              <a:defRPr/>
            </a:pPr>
            <a:fld id="{4460780E-3D89-453F-9F29-0C067060DE37}" type="slidenum">
              <a:rPr lang="de-DE" altLang="de-DE"/>
              <a:pPr>
                <a:defRPr/>
              </a:pPr>
              <a:t>‹Nr.›</a:t>
            </a:fld>
            <a:endParaRPr lang="de-DE" altLang="de-DE"/>
          </a:p>
        </p:txBody>
      </p:sp>
    </p:spTree>
    <p:extLst>
      <p:ext uri="{BB962C8B-B14F-4D97-AF65-F5344CB8AC3E}">
        <p14:creationId xmlns:p14="http://schemas.microsoft.com/office/powerpoint/2010/main" val="2416131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a:t>Titelmasterformat durch Klicken bearbeiten</a:t>
            </a:r>
            <a:endParaRPr lang="de-CH"/>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Rectangle 4">
            <a:extLst>
              <a:ext uri="{FF2B5EF4-FFF2-40B4-BE49-F238E27FC236}">
                <a16:creationId xmlns:a16="http://schemas.microsoft.com/office/drawing/2014/main" id="{CF715DC7-4C9B-96C9-CB74-79CF53887AB3}"/>
              </a:ext>
            </a:extLst>
          </p:cNvPr>
          <p:cNvSpPr>
            <a:spLocks noGrp="1" noChangeArrowheads="1"/>
          </p:cNvSpPr>
          <p:nvPr>
            <p:ph type="dt" sz="half" idx="10"/>
          </p:nvPr>
        </p:nvSpPr>
        <p:spPr>
          <a:xfrm>
            <a:off x="395288" y="6453188"/>
            <a:ext cx="2819400" cy="404812"/>
          </a:xfrm>
          <a:prstGeom prst="rect">
            <a:avLst/>
          </a:prstGeom>
        </p:spPr>
        <p:txBody>
          <a:bodyPr/>
          <a:lstStyle>
            <a:lvl1pPr eaLnBrk="1" hangingPunct="1">
              <a:defRPr>
                <a:latin typeface="Arial" charset="0"/>
              </a:defRPr>
            </a:lvl1pPr>
          </a:lstStyle>
          <a:p>
            <a:pPr>
              <a:defRPr/>
            </a:pPr>
            <a:r>
              <a:rPr lang="de-DE"/>
              <a:t>A. Grundlagen</a:t>
            </a:r>
          </a:p>
        </p:txBody>
      </p:sp>
      <p:sp>
        <p:nvSpPr>
          <p:cNvPr id="6" name="Rectangle 5">
            <a:extLst>
              <a:ext uri="{FF2B5EF4-FFF2-40B4-BE49-F238E27FC236}">
                <a16:creationId xmlns:a16="http://schemas.microsoft.com/office/drawing/2014/main" id="{15A7EF6A-762F-4848-4058-F21435704C45}"/>
              </a:ext>
            </a:extLst>
          </p:cNvPr>
          <p:cNvSpPr>
            <a:spLocks noGrp="1" noChangeArrowheads="1"/>
          </p:cNvSpPr>
          <p:nvPr>
            <p:ph type="ftr" sz="quarter" idx="11"/>
          </p:nvPr>
        </p:nvSpPr>
        <p:spPr/>
        <p:txBody>
          <a:bodyPr/>
          <a:lstStyle>
            <a:lvl1pPr>
              <a:defRPr/>
            </a:lvl1pPr>
          </a:lstStyle>
          <a:p>
            <a:pPr>
              <a:defRPr/>
            </a:pPr>
            <a:r>
              <a:rPr lang="de-DE"/>
              <a:t>Februar 2013         Kurs III-NRO</a:t>
            </a:r>
            <a:endParaRPr lang="de-DE" dirty="0"/>
          </a:p>
        </p:txBody>
      </p:sp>
      <p:sp>
        <p:nvSpPr>
          <p:cNvPr id="7" name="Rectangle 6">
            <a:extLst>
              <a:ext uri="{FF2B5EF4-FFF2-40B4-BE49-F238E27FC236}">
                <a16:creationId xmlns:a16="http://schemas.microsoft.com/office/drawing/2014/main" id="{9DE53953-AAAB-2F0C-3A51-306917DDC038}"/>
              </a:ext>
            </a:extLst>
          </p:cNvPr>
          <p:cNvSpPr>
            <a:spLocks noGrp="1" noChangeArrowheads="1"/>
          </p:cNvSpPr>
          <p:nvPr>
            <p:ph type="sldNum" sz="quarter" idx="12"/>
          </p:nvPr>
        </p:nvSpPr>
        <p:spPr/>
        <p:txBody>
          <a:bodyPr/>
          <a:lstStyle>
            <a:lvl1pPr>
              <a:defRPr smtClean="0"/>
            </a:lvl1pPr>
          </a:lstStyle>
          <a:p>
            <a:pPr>
              <a:defRPr/>
            </a:pPr>
            <a:fld id="{28C0903B-FEA1-4614-85EB-C0AC4A020EB6}" type="slidenum">
              <a:rPr lang="de-DE" altLang="de-DE"/>
              <a:pPr>
                <a:defRPr/>
              </a:pPr>
              <a:t>‹Nr.›</a:t>
            </a:fld>
            <a:endParaRPr lang="de-DE" altLang="de-DE"/>
          </a:p>
        </p:txBody>
      </p:sp>
    </p:spTree>
    <p:extLst>
      <p:ext uri="{BB962C8B-B14F-4D97-AF65-F5344CB8AC3E}">
        <p14:creationId xmlns:p14="http://schemas.microsoft.com/office/powerpoint/2010/main" val="3082218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a:t>Titelmasterformat durch Klicken bearbeiten</a:t>
            </a:r>
            <a:endParaRPr lang="de-CH"/>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Rectangle 4">
            <a:extLst>
              <a:ext uri="{FF2B5EF4-FFF2-40B4-BE49-F238E27FC236}">
                <a16:creationId xmlns:a16="http://schemas.microsoft.com/office/drawing/2014/main" id="{1851EEA2-674B-AD8D-0785-47F50F7B2007}"/>
              </a:ext>
            </a:extLst>
          </p:cNvPr>
          <p:cNvSpPr>
            <a:spLocks noGrp="1" noChangeArrowheads="1"/>
          </p:cNvSpPr>
          <p:nvPr>
            <p:ph type="dt" sz="half" idx="10"/>
          </p:nvPr>
        </p:nvSpPr>
        <p:spPr>
          <a:xfrm>
            <a:off x="395288" y="6453188"/>
            <a:ext cx="2819400" cy="404812"/>
          </a:xfrm>
          <a:prstGeom prst="rect">
            <a:avLst/>
          </a:prstGeom>
        </p:spPr>
        <p:txBody>
          <a:bodyPr/>
          <a:lstStyle>
            <a:lvl1pPr eaLnBrk="1" hangingPunct="1">
              <a:defRPr>
                <a:latin typeface="Arial" charset="0"/>
              </a:defRPr>
            </a:lvl1pPr>
          </a:lstStyle>
          <a:p>
            <a:pPr>
              <a:defRPr/>
            </a:pPr>
            <a:r>
              <a:rPr lang="de-DE"/>
              <a:t>A. Grundlagen</a:t>
            </a:r>
          </a:p>
        </p:txBody>
      </p:sp>
      <p:sp>
        <p:nvSpPr>
          <p:cNvPr id="8" name="Rectangle 5">
            <a:extLst>
              <a:ext uri="{FF2B5EF4-FFF2-40B4-BE49-F238E27FC236}">
                <a16:creationId xmlns:a16="http://schemas.microsoft.com/office/drawing/2014/main" id="{C928F160-BE05-A5FD-879B-B7C7D3E461C8}"/>
              </a:ext>
            </a:extLst>
          </p:cNvPr>
          <p:cNvSpPr>
            <a:spLocks noGrp="1" noChangeArrowheads="1"/>
          </p:cNvSpPr>
          <p:nvPr>
            <p:ph type="ftr" sz="quarter" idx="11"/>
          </p:nvPr>
        </p:nvSpPr>
        <p:spPr/>
        <p:txBody>
          <a:bodyPr/>
          <a:lstStyle>
            <a:lvl1pPr>
              <a:defRPr/>
            </a:lvl1pPr>
          </a:lstStyle>
          <a:p>
            <a:pPr>
              <a:defRPr/>
            </a:pPr>
            <a:r>
              <a:rPr lang="de-DE"/>
              <a:t>Februar 2013         Kurs III-NRO</a:t>
            </a:r>
            <a:endParaRPr lang="de-DE" dirty="0"/>
          </a:p>
        </p:txBody>
      </p:sp>
      <p:sp>
        <p:nvSpPr>
          <p:cNvPr id="9" name="Rectangle 6">
            <a:extLst>
              <a:ext uri="{FF2B5EF4-FFF2-40B4-BE49-F238E27FC236}">
                <a16:creationId xmlns:a16="http://schemas.microsoft.com/office/drawing/2014/main" id="{660D169B-2193-3263-6F94-2BC72291ECF7}"/>
              </a:ext>
            </a:extLst>
          </p:cNvPr>
          <p:cNvSpPr>
            <a:spLocks noGrp="1" noChangeArrowheads="1"/>
          </p:cNvSpPr>
          <p:nvPr>
            <p:ph type="sldNum" sz="quarter" idx="12"/>
          </p:nvPr>
        </p:nvSpPr>
        <p:spPr/>
        <p:txBody>
          <a:bodyPr/>
          <a:lstStyle>
            <a:lvl1pPr>
              <a:defRPr smtClean="0"/>
            </a:lvl1pPr>
          </a:lstStyle>
          <a:p>
            <a:pPr>
              <a:defRPr/>
            </a:pPr>
            <a:fld id="{A0368FC7-F5B5-4F2A-BA4D-1F785330A784}" type="slidenum">
              <a:rPr lang="de-DE" altLang="de-DE"/>
              <a:pPr>
                <a:defRPr/>
              </a:pPr>
              <a:t>‹Nr.›</a:t>
            </a:fld>
            <a:endParaRPr lang="de-DE" altLang="de-DE"/>
          </a:p>
        </p:txBody>
      </p:sp>
    </p:spTree>
    <p:extLst>
      <p:ext uri="{BB962C8B-B14F-4D97-AF65-F5344CB8AC3E}">
        <p14:creationId xmlns:p14="http://schemas.microsoft.com/office/powerpoint/2010/main" val="2349976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a:t>Titelmasterformat durch Klicken bearbeiten</a:t>
            </a:r>
            <a:endParaRPr lang="de-CH"/>
          </a:p>
        </p:txBody>
      </p:sp>
      <p:sp>
        <p:nvSpPr>
          <p:cNvPr id="3" name="Rectangle 4">
            <a:extLst>
              <a:ext uri="{FF2B5EF4-FFF2-40B4-BE49-F238E27FC236}">
                <a16:creationId xmlns:a16="http://schemas.microsoft.com/office/drawing/2014/main" id="{D3117644-900E-85BF-F6CB-9DCD9BC2DED6}"/>
              </a:ext>
            </a:extLst>
          </p:cNvPr>
          <p:cNvSpPr>
            <a:spLocks noGrp="1" noChangeArrowheads="1"/>
          </p:cNvSpPr>
          <p:nvPr>
            <p:ph type="dt" sz="half" idx="10"/>
          </p:nvPr>
        </p:nvSpPr>
        <p:spPr>
          <a:xfrm>
            <a:off x="395288" y="6453188"/>
            <a:ext cx="2819400" cy="404812"/>
          </a:xfrm>
          <a:prstGeom prst="rect">
            <a:avLst/>
          </a:prstGeom>
        </p:spPr>
        <p:txBody>
          <a:bodyPr/>
          <a:lstStyle>
            <a:lvl1pPr eaLnBrk="1" hangingPunct="1">
              <a:defRPr>
                <a:latin typeface="Arial" charset="0"/>
              </a:defRPr>
            </a:lvl1pPr>
          </a:lstStyle>
          <a:p>
            <a:pPr>
              <a:defRPr/>
            </a:pPr>
            <a:r>
              <a:rPr lang="de-DE"/>
              <a:t>A. Grundlagen</a:t>
            </a:r>
          </a:p>
        </p:txBody>
      </p:sp>
      <p:sp>
        <p:nvSpPr>
          <p:cNvPr id="4" name="Rectangle 5">
            <a:extLst>
              <a:ext uri="{FF2B5EF4-FFF2-40B4-BE49-F238E27FC236}">
                <a16:creationId xmlns:a16="http://schemas.microsoft.com/office/drawing/2014/main" id="{5079B17E-A5EB-A9F1-262A-D91B5E74C9B2}"/>
              </a:ext>
            </a:extLst>
          </p:cNvPr>
          <p:cNvSpPr>
            <a:spLocks noGrp="1" noChangeArrowheads="1"/>
          </p:cNvSpPr>
          <p:nvPr>
            <p:ph type="ftr" sz="quarter" idx="11"/>
          </p:nvPr>
        </p:nvSpPr>
        <p:spPr/>
        <p:txBody>
          <a:bodyPr/>
          <a:lstStyle>
            <a:lvl1pPr>
              <a:defRPr/>
            </a:lvl1pPr>
          </a:lstStyle>
          <a:p>
            <a:pPr>
              <a:defRPr/>
            </a:pPr>
            <a:r>
              <a:rPr lang="de-DE"/>
              <a:t>Februar 2013         Kurs III-NRO</a:t>
            </a:r>
            <a:endParaRPr lang="de-DE" dirty="0"/>
          </a:p>
        </p:txBody>
      </p:sp>
      <p:sp>
        <p:nvSpPr>
          <p:cNvPr id="5" name="Rectangle 6">
            <a:extLst>
              <a:ext uri="{FF2B5EF4-FFF2-40B4-BE49-F238E27FC236}">
                <a16:creationId xmlns:a16="http://schemas.microsoft.com/office/drawing/2014/main" id="{52AB98D8-0EB8-7A0E-FAF0-34B31D5D96B4}"/>
              </a:ext>
            </a:extLst>
          </p:cNvPr>
          <p:cNvSpPr>
            <a:spLocks noGrp="1" noChangeArrowheads="1"/>
          </p:cNvSpPr>
          <p:nvPr>
            <p:ph type="sldNum" sz="quarter" idx="12"/>
          </p:nvPr>
        </p:nvSpPr>
        <p:spPr/>
        <p:txBody>
          <a:bodyPr/>
          <a:lstStyle>
            <a:lvl1pPr>
              <a:defRPr smtClean="0"/>
            </a:lvl1pPr>
          </a:lstStyle>
          <a:p>
            <a:pPr>
              <a:defRPr/>
            </a:pPr>
            <a:fld id="{94A07447-EB98-4751-A7A0-CE28C993E651}" type="slidenum">
              <a:rPr lang="de-DE" altLang="de-DE"/>
              <a:pPr>
                <a:defRPr/>
              </a:pPr>
              <a:t>‹Nr.›</a:t>
            </a:fld>
            <a:endParaRPr lang="de-DE" altLang="de-DE"/>
          </a:p>
        </p:txBody>
      </p:sp>
    </p:spTree>
    <p:extLst>
      <p:ext uri="{BB962C8B-B14F-4D97-AF65-F5344CB8AC3E}">
        <p14:creationId xmlns:p14="http://schemas.microsoft.com/office/powerpoint/2010/main" val="4262563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36DC2C5-AC3F-0FED-4B22-EEBD8BACFE62}"/>
              </a:ext>
            </a:extLst>
          </p:cNvPr>
          <p:cNvSpPr>
            <a:spLocks noGrp="1" noChangeArrowheads="1"/>
          </p:cNvSpPr>
          <p:nvPr>
            <p:ph type="dt" sz="half" idx="10"/>
          </p:nvPr>
        </p:nvSpPr>
        <p:spPr>
          <a:xfrm>
            <a:off x="395288" y="6453188"/>
            <a:ext cx="2819400" cy="404812"/>
          </a:xfrm>
          <a:prstGeom prst="rect">
            <a:avLst/>
          </a:prstGeom>
        </p:spPr>
        <p:txBody>
          <a:bodyPr/>
          <a:lstStyle>
            <a:lvl1pPr eaLnBrk="1" hangingPunct="1">
              <a:defRPr>
                <a:latin typeface="Arial" charset="0"/>
              </a:defRPr>
            </a:lvl1pPr>
          </a:lstStyle>
          <a:p>
            <a:pPr>
              <a:defRPr/>
            </a:pPr>
            <a:r>
              <a:rPr lang="de-DE"/>
              <a:t>A. Grundlagen</a:t>
            </a:r>
          </a:p>
        </p:txBody>
      </p:sp>
      <p:sp>
        <p:nvSpPr>
          <p:cNvPr id="3" name="Rectangle 5">
            <a:extLst>
              <a:ext uri="{FF2B5EF4-FFF2-40B4-BE49-F238E27FC236}">
                <a16:creationId xmlns:a16="http://schemas.microsoft.com/office/drawing/2014/main" id="{E531F959-5806-D3B5-5358-F21444A463FC}"/>
              </a:ext>
            </a:extLst>
          </p:cNvPr>
          <p:cNvSpPr>
            <a:spLocks noGrp="1" noChangeArrowheads="1"/>
          </p:cNvSpPr>
          <p:nvPr>
            <p:ph type="ftr" sz="quarter" idx="11"/>
          </p:nvPr>
        </p:nvSpPr>
        <p:spPr>
          <a:xfrm>
            <a:off x="1835150" y="6472238"/>
            <a:ext cx="3671888" cy="498475"/>
          </a:xfrm>
        </p:spPr>
        <p:txBody>
          <a:bodyPr/>
          <a:lstStyle>
            <a:lvl1pPr>
              <a:defRPr dirty="0"/>
            </a:lvl1pPr>
          </a:lstStyle>
          <a:p>
            <a:pPr>
              <a:defRPr/>
            </a:pPr>
            <a:r>
              <a:rPr lang="de-DE" altLang="de-DE"/>
              <a:t>April 2023        </a:t>
            </a:r>
            <a:r>
              <a:rPr lang="de-DE"/>
              <a:t>Kurs III-NRO</a:t>
            </a:r>
          </a:p>
        </p:txBody>
      </p:sp>
      <p:sp>
        <p:nvSpPr>
          <p:cNvPr id="4" name="Rectangle 6">
            <a:extLst>
              <a:ext uri="{FF2B5EF4-FFF2-40B4-BE49-F238E27FC236}">
                <a16:creationId xmlns:a16="http://schemas.microsoft.com/office/drawing/2014/main" id="{B88ADBDC-2C21-FC0F-8AE8-0404E63E937D}"/>
              </a:ext>
            </a:extLst>
          </p:cNvPr>
          <p:cNvSpPr>
            <a:spLocks noGrp="1" noChangeArrowheads="1"/>
          </p:cNvSpPr>
          <p:nvPr>
            <p:ph type="sldNum" sz="quarter" idx="12"/>
          </p:nvPr>
        </p:nvSpPr>
        <p:spPr/>
        <p:txBody>
          <a:bodyPr/>
          <a:lstStyle>
            <a:lvl1pPr>
              <a:defRPr smtClean="0"/>
            </a:lvl1pPr>
          </a:lstStyle>
          <a:p>
            <a:pPr>
              <a:defRPr/>
            </a:pPr>
            <a:fld id="{0533FDEC-4803-4071-BB33-5D7D159CF3E2}" type="slidenum">
              <a:rPr lang="de-DE" altLang="de-DE"/>
              <a:pPr>
                <a:defRPr/>
              </a:pPr>
              <a:t>‹Nr.›</a:t>
            </a:fld>
            <a:endParaRPr lang="de-DE" altLang="de-DE"/>
          </a:p>
        </p:txBody>
      </p:sp>
    </p:spTree>
    <p:extLst>
      <p:ext uri="{BB962C8B-B14F-4D97-AF65-F5344CB8AC3E}">
        <p14:creationId xmlns:p14="http://schemas.microsoft.com/office/powerpoint/2010/main" val="24399771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a:t>Titelmasterformat durch Klicken bearbeiten</a:t>
            </a:r>
            <a:endParaRPr lang="de-CH"/>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4">
            <a:extLst>
              <a:ext uri="{FF2B5EF4-FFF2-40B4-BE49-F238E27FC236}">
                <a16:creationId xmlns:a16="http://schemas.microsoft.com/office/drawing/2014/main" id="{C6152204-1D03-C549-9339-82D9E8EC28EC}"/>
              </a:ext>
            </a:extLst>
          </p:cNvPr>
          <p:cNvSpPr>
            <a:spLocks noGrp="1" noChangeArrowheads="1"/>
          </p:cNvSpPr>
          <p:nvPr>
            <p:ph type="dt" sz="half" idx="10"/>
          </p:nvPr>
        </p:nvSpPr>
        <p:spPr>
          <a:xfrm>
            <a:off x="395288" y="6453188"/>
            <a:ext cx="2819400" cy="404812"/>
          </a:xfrm>
          <a:prstGeom prst="rect">
            <a:avLst/>
          </a:prstGeom>
        </p:spPr>
        <p:txBody>
          <a:bodyPr/>
          <a:lstStyle>
            <a:lvl1pPr eaLnBrk="1" hangingPunct="1">
              <a:defRPr>
                <a:latin typeface="Arial" charset="0"/>
              </a:defRPr>
            </a:lvl1pPr>
          </a:lstStyle>
          <a:p>
            <a:pPr>
              <a:defRPr/>
            </a:pPr>
            <a:r>
              <a:rPr lang="de-DE"/>
              <a:t>A. Grundlagen</a:t>
            </a:r>
          </a:p>
        </p:txBody>
      </p:sp>
      <p:sp>
        <p:nvSpPr>
          <p:cNvPr id="6" name="Rectangle 5">
            <a:extLst>
              <a:ext uri="{FF2B5EF4-FFF2-40B4-BE49-F238E27FC236}">
                <a16:creationId xmlns:a16="http://schemas.microsoft.com/office/drawing/2014/main" id="{448992E4-5BF8-84CD-B83B-026379A45006}"/>
              </a:ext>
            </a:extLst>
          </p:cNvPr>
          <p:cNvSpPr>
            <a:spLocks noGrp="1" noChangeArrowheads="1"/>
          </p:cNvSpPr>
          <p:nvPr>
            <p:ph type="ftr" sz="quarter" idx="11"/>
          </p:nvPr>
        </p:nvSpPr>
        <p:spPr/>
        <p:txBody>
          <a:bodyPr/>
          <a:lstStyle>
            <a:lvl1pPr>
              <a:defRPr/>
            </a:lvl1pPr>
          </a:lstStyle>
          <a:p>
            <a:pPr>
              <a:defRPr/>
            </a:pPr>
            <a:r>
              <a:rPr lang="de-DE"/>
              <a:t>Februar 2013         Kurs III-NRO</a:t>
            </a:r>
            <a:endParaRPr lang="de-DE" dirty="0"/>
          </a:p>
        </p:txBody>
      </p:sp>
      <p:sp>
        <p:nvSpPr>
          <p:cNvPr id="7" name="Rectangle 6">
            <a:extLst>
              <a:ext uri="{FF2B5EF4-FFF2-40B4-BE49-F238E27FC236}">
                <a16:creationId xmlns:a16="http://schemas.microsoft.com/office/drawing/2014/main" id="{ABBE0E1F-3F14-2806-C0A4-9DD029ACBBCD}"/>
              </a:ext>
            </a:extLst>
          </p:cNvPr>
          <p:cNvSpPr>
            <a:spLocks noGrp="1" noChangeArrowheads="1"/>
          </p:cNvSpPr>
          <p:nvPr>
            <p:ph type="sldNum" sz="quarter" idx="12"/>
          </p:nvPr>
        </p:nvSpPr>
        <p:spPr/>
        <p:txBody>
          <a:bodyPr/>
          <a:lstStyle>
            <a:lvl1pPr>
              <a:defRPr smtClean="0"/>
            </a:lvl1pPr>
          </a:lstStyle>
          <a:p>
            <a:pPr>
              <a:defRPr/>
            </a:pPr>
            <a:fld id="{80026E02-710A-41CA-AADA-4018E23E7DDF}" type="slidenum">
              <a:rPr lang="de-DE" altLang="de-DE"/>
              <a:pPr>
                <a:defRPr/>
              </a:pPr>
              <a:t>‹Nr.›</a:t>
            </a:fld>
            <a:endParaRPr lang="de-DE" altLang="de-DE"/>
          </a:p>
        </p:txBody>
      </p:sp>
    </p:spTree>
    <p:extLst>
      <p:ext uri="{BB962C8B-B14F-4D97-AF65-F5344CB8AC3E}">
        <p14:creationId xmlns:p14="http://schemas.microsoft.com/office/powerpoint/2010/main" val="1727873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a:t>Titelmasterformat durch Klicken bearbeiten</a:t>
            </a:r>
            <a:endParaRPr lang="de-CH"/>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CH"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4">
            <a:extLst>
              <a:ext uri="{FF2B5EF4-FFF2-40B4-BE49-F238E27FC236}">
                <a16:creationId xmlns:a16="http://schemas.microsoft.com/office/drawing/2014/main" id="{4F0DBBB7-FC49-92E5-F49B-590065255022}"/>
              </a:ext>
            </a:extLst>
          </p:cNvPr>
          <p:cNvSpPr>
            <a:spLocks noGrp="1" noChangeArrowheads="1"/>
          </p:cNvSpPr>
          <p:nvPr>
            <p:ph type="dt" sz="half" idx="10"/>
          </p:nvPr>
        </p:nvSpPr>
        <p:spPr>
          <a:xfrm>
            <a:off x="395288" y="6453188"/>
            <a:ext cx="2819400" cy="404812"/>
          </a:xfrm>
          <a:prstGeom prst="rect">
            <a:avLst/>
          </a:prstGeom>
        </p:spPr>
        <p:txBody>
          <a:bodyPr/>
          <a:lstStyle>
            <a:lvl1pPr eaLnBrk="1" hangingPunct="1">
              <a:defRPr>
                <a:latin typeface="Arial" charset="0"/>
              </a:defRPr>
            </a:lvl1pPr>
          </a:lstStyle>
          <a:p>
            <a:pPr>
              <a:defRPr/>
            </a:pPr>
            <a:r>
              <a:rPr lang="de-DE"/>
              <a:t>A. Grundlagen</a:t>
            </a:r>
          </a:p>
        </p:txBody>
      </p:sp>
      <p:sp>
        <p:nvSpPr>
          <p:cNvPr id="6" name="Rectangle 5">
            <a:extLst>
              <a:ext uri="{FF2B5EF4-FFF2-40B4-BE49-F238E27FC236}">
                <a16:creationId xmlns:a16="http://schemas.microsoft.com/office/drawing/2014/main" id="{D246E946-A349-6B6C-DDA6-9E5A991E4C81}"/>
              </a:ext>
            </a:extLst>
          </p:cNvPr>
          <p:cNvSpPr>
            <a:spLocks noGrp="1" noChangeArrowheads="1"/>
          </p:cNvSpPr>
          <p:nvPr>
            <p:ph type="ftr" sz="quarter" idx="11"/>
          </p:nvPr>
        </p:nvSpPr>
        <p:spPr/>
        <p:txBody>
          <a:bodyPr/>
          <a:lstStyle>
            <a:lvl1pPr>
              <a:defRPr/>
            </a:lvl1pPr>
          </a:lstStyle>
          <a:p>
            <a:pPr>
              <a:defRPr/>
            </a:pPr>
            <a:r>
              <a:rPr lang="de-DE"/>
              <a:t>Februar 2013         Kurs III-NRO</a:t>
            </a:r>
            <a:endParaRPr lang="de-DE" dirty="0"/>
          </a:p>
        </p:txBody>
      </p:sp>
      <p:sp>
        <p:nvSpPr>
          <p:cNvPr id="7" name="Rectangle 6">
            <a:extLst>
              <a:ext uri="{FF2B5EF4-FFF2-40B4-BE49-F238E27FC236}">
                <a16:creationId xmlns:a16="http://schemas.microsoft.com/office/drawing/2014/main" id="{61B0814A-54D1-CF7C-7E1D-84F40011A444}"/>
              </a:ext>
            </a:extLst>
          </p:cNvPr>
          <p:cNvSpPr>
            <a:spLocks noGrp="1" noChangeArrowheads="1"/>
          </p:cNvSpPr>
          <p:nvPr>
            <p:ph type="sldNum" sz="quarter" idx="12"/>
          </p:nvPr>
        </p:nvSpPr>
        <p:spPr/>
        <p:txBody>
          <a:bodyPr/>
          <a:lstStyle>
            <a:lvl1pPr>
              <a:defRPr smtClean="0"/>
            </a:lvl1pPr>
          </a:lstStyle>
          <a:p>
            <a:pPr>
              <a:defRPr/>
            </a:pPr>
            <a:fld id="{1009A553-BB8E-487F-B8F0-8F6ED5CDFC40}" type="slidenum">
              <a:rPr lang="de-DE" altLang="de-DE"/>
              <a:pPr>
                <a:defRPr/>
              </a:pPr>
              <a:t>‹Nr.›</a:t>
            </a:fld>
            <a:endParaRPr lang="de-DE" altLang="de-DE"/>
          </a:p>
        </p:txBody>
      </p:sp>
    </p:spTree>
    <p:extLst>
      <p:ext uri="{BB962C8B-B14F-4D97-AF65-F5344CB8AC3E}">
        <p14:creationId xmlns:p14="http://schemas.microsoft.com/office/powerpoint/2010/main" val="22377715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EDD667E4-3A1E-10B9-FB7A-CF2760DF91FA}"/>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1029" name="Rectangle 5">
            <a:extLst>
              <a:ext uri="{FF2B5EF4-FFF2-40B4-BE49-F238E27FC236}">
                <a16:creationId xmlns:a16="http://schemas.microsoft.com/office/drawing/2014/main" id="{84A57422-D24D-C955-3A5E-7935A3671949}"/>
              </a:ext>
            </a:extLst>
          </p:cNvPr>
          <p:cNvSpPr>
            <a:spLocks noGrp="1" noChangeArrowheads="1"/>
          </p:cNvSpPr>
          <p:nvPr>
            <p:ph type="ftr" sz="quarter" idx="3"/>
          </p:nvPr>
        </p:nvSpPr>
        <p:spPr bwMode="auto">
          <a:xfrm>
            <a:off x="468313" y="6453188"/>
            <a:ext cx="3671887" cy="500062"/>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b="0" i="0">
                <a:latin typeface="Arial" charset="0"/>
              </a:defRPr>
            </a:lvl1pPr>
          </a:lstStyle>
          <a:p>
            <a:pPr>
              <a:defRPr/>
            </a:pPr>
            <a:r>
              <a:rPr lang="de-DE"/>
              <a:t>Februar 2013         Kurs III-NRO</a:t>
            </a:r>
            <a:endParaRPr lang="de-DE" dirty="0"/>
          </a:p>
        </p:txBody>
      </p:sp>
      <p:sp>
        <p:nvSpPr>
          <p:cNvPr id="1030" name="Rectangle 6">
            <a:extLst>
              <a:ext uri="{FF2B5EF4-FFF2-40B4-BE49-F238E27FC236}">
                <a16:creationId xmlns:a16="http://schemas.microsoft.com/office/drawing/2014/main" id="{509826FF-0E4C-83DF-8D8C-F641A543AD96}"/>
              </a:ext>
            </a:extLst>
          </p:cNvPr>
          <p:cNvSpPr>
            <a:spLocks noGrp="1" noChangeArrowheads="1"/>
          </p:cNvSpPr>
          <p:nvPr>
            <p:ph type="sldNum" sz="quarter" idx="4"/>
          </p:nvPr>
        </p:nvSpPr>
        <p:spPr bwMode="auto">
          <a:xfrm>
            <a:off x="6553200" y="6381750"/>
            <a:ext cx="2266950" cy="33972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b="0" i="0" smtClean="0"/>
            </a:lvl1pPr>
          </a:lstStyle>
          <a:p>
            <a:pPr>
              <a:defRPr/>
            </a:pPr>
            <a:fld id="{14886BC5-AA32-448D-A878-ABB1ED310AD2}" type="slidenum">
              <a:rPr lang="de-DE" altLang="de-DE"/>
              <a:pPr>
                <a:defRPr/>
              </a:pPr>
              <a:t>‹Nr.›</a:t>
            </a:fld>
            <a:endParaRPr lang="de-DE" altLang="de-DE"/>
          </a:p>
        </p:txBody>
      </p:sp>
      <p:pic>
        <p:nvPicPr>
          <p:cNvPr id="2" name="Grafik 10">
            <a:extLst>
              <a:ext uri="{FF2B5EF4-FFF2-40B4-BE49-F238E27FC236}">
                <a16:creationId xmlns:a16="http://schemas.microsoft.com/office/drawing/2014/main" id="{0BD2F84A-63FA-6D31-353A-4523F0B68E43}"/>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180388" y="68263"/>
            <a:ext cx="89058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liennummernplatzhalter 3">
            <a:extLst>
              <a:ext uri="{FF2B5EF4-FFF2-40B4-BE49-F238E27FC236}">
                <a16:creationId xmlns:a16="http://schemas.microsoft.com/office/drawing/2014/main" id="{6858EE2F-B9B1-64A1-5CE4-4DB3FDA23834}"/>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8FB62393-BE77-4111-B125-498DB5B5E1E7}" type="slidenum">
              <a:rPr lang="de-DE" altLang="de-DE" sz="1400"/>
              <a:pPr>
                <a:spcBef>
                  <a:spcPct val="0"/>
                </a:spcBef>
                <a:buFontTx/>
                <a:buNone/>
              </a:pPr>
              <a:t>1</a:t>
            </a:fld>
            <a:endParaRPr lang="de-DE" altLang="de-DE" sz="1400"/>
          </a:p>
        </p:txBody>
      </p:sp>
      <p:sp>
        <p:nvSpPr>
          <p:cNvPr id="15363" name="Text Box 2">
            <a:extLst>
              <a:ext uri="{FF2B5EF4-FFF2-40B4-BE49-F238E27FC236}">
                <a16:creationId xmlns:a16="http://schemas.microsoft.com/office/drawing/2014/main" id="{B559DCC9-0585-DAFC-3EA0-73D9BF9B9916}"/>
              </a:ext>
            </a:extLst>
          </p:cNvPr>
          <p:cNvSpPr txBox="1">
            <a:spLocks noChangeArrowheads="1"/>
          </p:cNvSpPr>
          <p:nvPr/>
        </p:nvSpPr>
        <p:spPr bwMode="auto">
          <a:xfrm>
            <a:off x="250825" y="1773238"/>
            <a:ext cx="83820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50000"/>
              </a:spcBef>
              <a:buFontTx/>
              <a:buNone/>
            </a:pPr>
            <a:r>
              <a:rPr lang="de-DE" altLang="de-DE" sz="4800" i="0"/>
              <a:t>Willkommen</a:t>
            </a:r>
            <a:br>
              <a:rPr lang="de-DE" altLang="de-DE" sz="4800" i="0"/>
            </a:br>
            <a:r>
              <a:rPr lang="de-DE" altLang="de-DE" sz="4000" i="0"/>
              <a:t>am</a:t>
            </a:r>
            <a:br>
              <a:rPr lang="de-DE" altLang="de-DE" sz="4000" i="0"/>
            </a:br>
            <a:r>
              <a:rPr lang="de-DE" altLang="de-DE" sz="4000" i="0"/>
              <a:t> Kurs III-NRO - Wettfahrtleitungen</a:t>
            </a:r>
          </a:p>
          <a:p>
            <a:pPr algn="ctr">
              <a:spcBef>
                <a:spcPct val="50000"/>
              </a:spcBef>
              <a:buFontTx/>
              <a:buNone/>
            </a:pPr>
            <a:endParaRPr lang="de-DE" altLang="de-DE" sz="2000" i="0">
              <a:solidFill>
                <a:schemeClr val="accent2"/>
              </a:solidFill>
            </a:endParaRPr>
          </a:p>
          <a:p>
            <a:pPr algn="ctr">
              <a:spcBef>
                <a:spcPct val="50000"/>
              </a:spcBef>
              <a:buFontTx/>
              <a:buNone/>
            </a:pPr>
            <a:r>
              <a:rPr lang="de-DE" altLang="de-DE" sz="5400" i="0">
                <a:solidFill>
                  <a:srgbClr val="FF0000"/>
                </a:solidFill>
              </a:rPr>
              <a:t>Die Wettfahrtleitung</a:t>
            </a:r>
            <a:endParaRPr lang="de-DE" altLang="de-DE" sz="4000" i="0"/>
          </a:p>
        </p:txBody>
      </p:sp>
      <p:sp>
        <p:nvSpPr>
          <p:cNvPr id="15364" name="WordArt 3">
            <a:extLst>
              <a:ext uri="{FF2B5EF4-FFF2-40B4-BE49-F238E27FC236}">
                <a16:creationId xmlns:a16="http://schemas.microsoft.com/office/drawing/2014/main" id="{1A7EC299-3110-55E1-97A4-6DF17AC0BC26}"/>
              </a:ext>
            </a:extLst>
          </p:cNvPr>
          <p:cNvSpPr>
            <a:spLocks noChangeArrowheads="1" noChangeShapeType="1" noTextEdit="1"/>
          </p:cNvSpPr>
          <p:nvPr/>
        </p:nvSpPr>
        <p:spPr bwMode="auto">
          <a:xfrm>
            <a:off x="468313" y="476250"/>
            <a:ext cx="4319587" cy="649288"/>
          </a:xfrm>
          <a:prstGeom prst="rect">
            <a:avLst/>
          </a:prstGeom>
        </p:spPr>
        <p:txBody>
          <a:bodyPr wrap="none" fromWordArt="1">
            <a:prstTxWarp prst="textPlain">
              <a:avLst>
                <a:gd name="adj" fmla="val 50000"/>
              </a:avLst>
            </a:prstTxWarp>
          </a:bodyPr>
          <a:lstStyle/>
          <a:p>
            <a:pPr algn="ctr"/>
            <a:r>
              <a:rPr lang="en-US" sz="2400" kern="10">
                <a:ln w="19050">
                  <a:solidFill>
                    <a:srgbClr val="FF66FF"/>
                  </a:solidFill>
                  <a:round/>
                  <a:headEnd/>
                  <a:tailEnd/>
                </a:ln>
                <a:solidFill>
                  <a:srgbClr val="009999"/>
                </a:solidFill>
                <a:effectLst>
                  <a:outerShdw dist="35921" dir="2700000" algn="ctr" rotWithShape="0">
                    <a:srgbClr val="990000"/>
                  </a:outerShdw>
                </a:effectLst>
                <a:latin typeface="Arial Unicode MS" panose="020B0604020202020204" pitchFamily="34" charset="-128"/>
                <a:ea typeface="Arial Unicode MS" panose="020B0604020202020204" pitchFamily="34" charset="-128"/>
                <a:cs typeface="Arial Unicode MS" panose="020B0604020202020204" pitchFamily="34" charset="-128"/>
              </a:rPr>
              <a:t>Wettfahrtleitungen</a:t>
            </a:r>
          </a:p>
        </p:txBody>
      </p:sp>
      <p:sp>
        <p:nvSpPr>
          <p:cNvPr id="15365" name="Fußzeilenplatzhalter 1">
            <a:extLst>
              <a:ext uri="{FF2B5EF4-FFF2-40B4-BE49-F238E27FC236}">
                <a16:creationId xmlns:a16="http://schemas.microsoft.com/office/drawing/2014/main" id="{D4EFAD78-2FA2-8D2A-B2D1-ACE61ED6EBC0}"/>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April 2023         Kurs III-NRO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Grafik 2" descr="Bild 4.jpg">
            <a:extLst>
              <a:ext uri="{FF2B5EF4-FFF2-40B4-BE49-F238E27FC236}">
                <a16:creationId xmlns:a16="http://schemas.microsoft.com/office/drawing/2014/main" id="{726F3DBF-4AEC-EA8E-AB3F-7F3EE5A55894}"/>
              </a:ext>
            </a:extLst>
          </p:cNvPr>
          <p:cNvPicPr>
            <a:picLocks noChangeAspect="1"/>
          </p:cNvPicPr>
          <p:nvPr/>
        </p:nvPicPr>
        <p:blipFill>
          <a:blip r:embed="rId3">
            <a:lum contrast="10000"/>
            <a:extLst>
              <a:ext uri="{28A0092B-C50C-407E-A947-70E740481C1C}">
                <a14:useLocalDpi xmlns:a14="http://schemas.microsoft.com/office/drawing/2010/main" val="0"/>
              </a:ext>
            </a:extLst>
          </a:blip>
          <a:srcRect r="7625" b="20512"/>
          <a:stretch>
            <a:fillRect/>
          </a:stretch>
        </p:blipFill>
        <p:spPr bwMode="auto">
          <a:xfrm>
            <a:off x="323850" y="3141663"/>
            <a:ext cx="828040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feld 3">
            <a:extLst>
              <a:ext uri="{FF2B5EF4-FFF2-40B4-BE49-F238E27FC236}">
                <a16:creationId xmlns:a16="http://schemas.microsoft.com/office/drawing/2014/main" id="{E6BB01F5-A1AD-EECF-ED51-0B29F1C0B96A}"/>
              </a:ext>
            </a:extLst>
          </p:cNvPr>
          <p:cNvSpPr txBox="1">
            <a:spLocks noChangeArrowheads="1"/>
          </p:cNvSpPr>
          <p:nvPr/>
        </p:nvSpPr>
        <p:spPr bwMode="auto">
          <a:xfrm flipH="1">
            <a:off x="323850" y="260350"/>
            <a:ext cx="79517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de-CH" altLang="de-DE" sz="2400" i="0">
                <a:latin typeface="Arial Bold" panose="020B0704020202020204" pitchFamily="34" charset="0"/>
              </a:rPr>
              <a:t>Voraussetzung für die Lizenzierung:  Excel-Tabelle</a:t>
            </a:r>
            <a:br>
              <a:rPr lang="de-CH" altLang="de-DE" sz="2400" i="0">
                <a:latin typeface="Arial Bold" panose="020B0704020202020204" pitchFamily="34" charset="0"/>
              </a:rPr>
            </a:br>
            <a:endParaRPr lang="de-CH" altLang="de-DE" sz="800" i="0">
              <a:latin typeface="Arial Bold" panose="020B0704020202020204" pitchFamily="34" charset="0"/>
            </a:endParaRPr>
          </a:p>
          <a:p>
            <a:pPr eaLnBrk="1" hangingPunct="1">
              <a:spcBef>
                <a:spcPct val="0"/>
              </a:spcBef>
              <a:buFontTx/>
              <a:buNone/>
            </a:pPr>
            <a:r>
              <a:rPr lang="de-CH" altLang="de-DE" sz="2000">
                <a:latin typeface="Arial Bold" panose="020B0704020202020204" pitchFamily="34" charset="0"/>
              </a:rPr>
              <a:t>Aktivitäten als Wettfahrtleiter oder als Helfer im Regattakomitee</a:t>
            </a:r>
          </a:p>
        </p:txBody>
      </p:sp>
      <p:sp>
        <p:nvSpPr>
          <p:cNvPr id="30724" name="Textfeld 4">
            <a:extLst>
              <a:ext uri="{FF2B5EF4-FFF2-40B4-BE49-F238E27FC236}">
                <a16:creationId xmlns:a16="http://schemas.microsoft.com/office/drawing/2014/main" id="{6FC7B692-B0A6-EB8C-B2EB-2A5533489838}"/>
              </a:ext>
            </a:extLst>
          </p:cNvPr>
          <p:cNvSpPr txBox="1">
            <a:spLocks noChangeArrowheads="1"/>
          </p:cNvSpPr>
          <p:nvPr/>
        </p:nvSpPr>
        <p:spPr bwMode="auto">
          <a:xfrm>
            <a:off x="468313" y="1341438"/>
            <a:ext cx="82804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de-CH" altLang="de-DE" sz="1600">
                <a:latin typeface="Arial Bold" panose="020B0704020202020204" pitchFamily="34" charset="0"/>
              </a:rPr>
              <a:t>Angaben für die Statistik</a:t>
            </a:r>
          </a:p>
          <a:p>
            <a:pPr eaLnBrk="1" hangingPunct="1">
              <a:spcBef>
                <a:spcPct val="0"/>
              </a:spcBef>
              <a:buFontTx/>
              <a:buNone/>
            </a:pPr>
            <a:endParaRPr lang="de-CH" altLang="de-DE" sz="1400">
              <a:latin typeface="Arial Bold" panose="020B0704020202020204" pitchFamily="34" charset="0"/>
            </a:endParaRPr>
          </a:p>
          <a:p>
            <a:pPr eaLnBrk="1" hangingPunct="1">
              <a:spcBef>
                <a:spcPct val="0"/>
              </a:spcBef>
              <a:buFontTx/>
              <a:buNone/>
            </a:pPr>
            <a:r>
              <a:rPr lang="de-CH" altLang="de-DE" sz="1400">
                <a:latin typeface="Arial Bold" panose="020B0704020202020204" pitchFamily="34" charset="0"/>
              </a:rPr>
              <a:t>Veranstaltung		   Anzahl Boote</a:t>
            </a:r>
          </a:p>
          <a:p>
            <a:pPr eaLnBrk="1" hangingPunct="1">
              <a:spcBef>
                <a:spcPct val="0"/>
              </a:spcBef>
              <a:buFontTx/>
              <a:buNone/>
            </a:pPr>
            <a:r>
              <a:rPr lang="de-CH" altLang="de-DE" sz="1400">
                <a:latin typeface="Arial Bold" panose="020B0704020202020204" pitchFamily="34" charset="0"/>
              </a:rPr>
              <a:t>                Datum		               Anzahl Nationen</a:t>
            </a:r>
          </a:p>
          <a:p>
            <a:pPr eaLnBrk="1" hangingPunct="1">
              <a:spcBef>
                <a:spcPct val="0"/>
              </a:spcBef>
              <a:buFontTx/>
              <a:buNone/>
            </a:pPr>
            <a:r>
              <a:rPr lang="de-CH" altLang="de-DE" sz="1400">
                <a:latin typeface="Arial Bold" panose="020B0704020202020204" pitchFamily="34" charset="0"/>
              </a:rPr>
              <a:t>	    Anzahl Tage 		        Anzahl Blackflag</a:t>
            </a:r>
          </a:p>
          <a:p>
            <a:pPr eaLnBrk="1" hangingPunct="1">
              <a:spcBef>
                <a:spcPct val="0"/>
              </a:spcBef>
              <a:buFontTx/>
              <a:buNone/>
            </a:pPr>
            <a:r>
              <a:rPr lang="de-CH" altLang="de-DE" sz="1400">
                <a:latin typeface="Arial Bold" panose="020B0704020202020204" pitchFamily="34" charset="0"/>
              </a:rPr>
              <a:t>		Region   Club    		Anzahl allgemeiner Rückruf  </a:t>
            </a:r>
          </a:p>
          <a:p>
            <a:pPr eaLnBrk="1" hangingPunct="1">
              <a:spcBef>
                <a:spcPct val="0"/>
              </a:spcBef>
              <a:buFontTx/>
              <a:buNone/>
            </a:pPr>
            <a:endParaRPr lang="de-CH" altLang="de-DE" sz="1400">
              <a:latin typeface="Arial Bold" panose="020B0704020202020204" pitchFamily="34" charset="0"/>
            </a:endParaRPr>
          </a:p>
          <a:p>
            <a:pPr eaLnBrk="1" hangingPunct="1">
              <a:spcBef>
                <a:spcPct val="0"/>
              </a:spcBef>
              <a:buFontTx/>
              <a:buNone/>
            </a:pPr>
            <a:r>
              <a:rPr lang="de-CH" altLang="de-DE" sz="1400">
                <a:latin typeface="Arial Bold" panose="020B0704020202020204" pitchFamily="34" charset="0"/>
              </a:rPr>
              <a:t>					             3 Spalten fü Punkteberechnung</a:t>
            </a:r>
          </a:p>
        </p:txBody>
      </p:sp>
      <p:sp>
        <p:nvSpPr>
          <p:cNvPr id="30725" name="Pfeil nach unten 5">
            <a:extLst>
              <a:ext uri="{FF2B5EF4-FFF2-40B4-BE49-F238E27FC236}">
                <a16:creationId xmlns:a16="http://schemas.microsoft.com/office/drawing/2014/main" id="{B3C78621-2F17-80A8-8CDA-B71AB9A2D859}"/>
              </a:ext>
            </a:extLst>
          </p:cNvPr>
          <p:cNvSpPr>
            <a:spLocks noChangeArrowheads="1"/>
          </p:cNvSpPr>
          <p:nvPr/>
        </p:nvSpPr>
        <p:spPr bwMode="auto">
          <a:xfrm>
            <a:off x="755650" y="2060575"/>
            <a:ext cx="144463" cy="1008063"/>
          </a:xfrm>
          <a:prstGeom prst="downArrow">
            <a:avLst>
              <a:gd name="adj1" fmla="val 50000"/>
              <a:gd name="adj2" fmla="val 49847"/>
            </a:avLst>
          </a:prstGeom>
          <a:solidFill>
            <a:schemeClr val="accent2"/>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de-CH" altLang="de-DE" sz="2400" b="0" i="0">
              <a:latin typeface="Times New Roman" panose="02020603050405020304" pitchFamily="18" charset="0"/>
            </a:endParaRPr>
          </a:p>
        </p:txBody>
      </p:sp>
      <p:sp>
        <p:nvSpPr>
          <p:cNvPr id="30726" name="Pfeil nach unten 6">
            <a:extLst>
              <a:ext uri="{FF2B5EF4-FFF2-40B4-BE49-F238E27FC236}">
                <a16:creationId xmlns:a16="http://schemas.microsoft.com/office/drawing/2014/main" id="{6C96605F-38C8-1A96-46E5-B6D26EE6E90D}"/>
              </a:ext>
            </a:extLst>
          </p:cNvPr>
          <p:cNvSpPr>
            <a:spLocks noChangeArrowheads="1"/>
          </p:cNvSpPr>
          <p:nvPr/>
        </p:nvSpPr>
        <p:spPr bwMode="auto">
          <a:xfrm>
            <a:off x="1403350" y="2276475"/>
            <a:ext cx="144463" cy="792163"/>
          </a:xfrm>
          <a:prstGeom prst="downArrow">
            <a:avLst>
              <a:gd name="adj1" fmla="val 50000"/>
              <a:gd name="adj2" fmla="val 49859"/>
            </a:avLst>
          </a:prstGeom>
          <a:solidFill>
            <a:schemeClr val="accent2"/>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de-CH" altLang="de-DE" sz="2400" b="0" i="0">
              <a:latin typeface="Times New Roman" panose="02020603050405020304" pitchFamily="18" charset="0"/>
            </a:endParaRPr>
          </a:p>
        </p:txBody>
      </p:sp>
      <p:sp>
        <p:nvSpPr>
          <p:cNvPr id="30727" name="Pfeil nach unten 7">
            <a:extLst>
              <a:ext uri="{FF2B5EF4-FFF2-40B4-BE49-F238E27FC236}">
                <a16:creationId xmlns:a16="http://schemas.microsoft.com/office/drawing/2014/main" id="{D5440D8F-19E2-4B9C-EF1E-C109DEC2F860}"/>
              </a:ext>
            </a:extLst>
          </p:cNvPr>
          <p:cNvSpPr>
            <a:spLocks noChangeArrowheads="1"/>
          </p:cNvSpPr>
          <p:nvPr/>
        </p:nvSpPr>
        <p:spPr bwMode="auto">
          <a:xfrm>
            <a:off x="1979613" y="2492375"/>
            <a:ext cx="144462" cy="576263"/>
          </a:xfrm>
          <a:prstGeom prst="downArrow">
            <a:avLst>
              <a:gd name="adj1" fmla="val 50000"/>
              <a:gd name="adj2" fmla="val 49863"/>
            </a:avLst>
          </a:prstGeom>
          <a:solidFill>
            <a:schemeClr val="accent2"/>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de-CH" altLang="de-DE" sz="2400" b="0" i="0">
              <a:latin typeface="Times New Roman" panose="02020603050405020304" pitchFamily="18" charset="0"/>
            </a:endParaRPr>
          </a:p>
        </p:txBody>
      </p:sp>
      <p:sp>
        <p:nvSpPr>
          <p:cNvPr id="30728" name="Pfeil nach unten 8">
            <a:extLst>
              <a:ext uri="{FF2B5EF4-FFF2-40B4-BE49-F238E27FC236}">
                <a16:creationId xmlns:a16="http://schemas.microsoft.com/office/drawing/2014/main" id="{DA5FD057-337D-9A0F-3FEC-9DB69D55A1BB}"/>
              </a:ext>
            </a:extLst>
          </p:cNvPr>
          <p:cNvSpPr>
            <a:spLocks noChangeArrowheads="1"/>
          </p:cNvSpPr>
          <p:nvPr/>
        </p:nvSpPr>
        <p:spPr bwMode="auto">
          <a:xfrm>
            <a:off x="2627313" y="2708275"/>
            <a:ext cx="117475" cy="360363"/>
          </a:xfrm>
          <a:prstGeom prst="downArrow">
            <a:avLst>
              <a:gd name="adj1" fmla="val 50000"/>
              <a:gd name="adj2" fmla="val 50146"/>
            </a:avLst>
          </a:prstGeom>
          <a:solidFill>
            <a:schemeClr val="accent2"/>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de-CH" altLang="de-DE" sz="2400" b="0" i="0">
              <a:latin typeface="Times New Roman" panose="02020603050405020304" pitchFamily="18" charset="0"/>
            </a:endParaRPr>
          </a:p>
        </p:txBody>
      </p:sp>
      <p:sp>
        <p:nvSpPr>
          <p:cNvPr id="30729" name="Pfeil nach unten 9">
            <a:extLst>
              <a:ext uri="{FF2B5EF4-FFF2-40B4-BE49-F238E27FC236}">
                <a16:creationId xmlns:a16="http://schemas.microsoft.com/office/drawing/2014/main" id="{3E8DE004-49DB-F219-6AD3-B4F7259C66DD}"/>
              </a:ext>
            </a:extLst>
          </p:cNvPr>
          <p:cNvSpPr>
            <a:spLocks noChangeArrowheads="1"/>
          </p:cNvSpPr>
          <p:nvPr/>
        </p:nvSpPr>
        <p:spPr bwMode="auto">
          <a:xfrm>
            <a:off x="3203575" y="2708275"/>
            <a:ext cx="144463" cy="360363"/>
          </a:xfrm>
          <a:prstGeom prst="downArrow">
            <a:avLst>
              <a:gd name="adj1" fmla="val 50000"/>
              <a:gd name="adj2" fmla="val 49890"/>
            </a:avLst>
          </a:prstGeom>
          <a:solidFill>
            <a:schemeClr val="accent2"/>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de-CH" altLang="de-DE" sz="2400" b="0" i="0">
              <a:latin typeface="Times New Roman" panose="02020603050405020304" pitchFamily="18" charset="0"/>
            </a:endParaRPr>
          </a:p>
        </p:txBody>
      </p:sp>
      <p:sp>
        <p:nvSpPr>
          <p:cNvPr id="30730" name="Pfeil nach unten 10">
            <a:extLst>
              <a:ext uri="{FF2B5EF4-FFF2-40B4-BE49-F238E27FC236}">
                <a16:creationId xmlns:a16="http://schemas.microsoft.com/office/drawing/2014/main" id="{CC368CA2-92D7-564E-AC4C-0E4DC0111411}"/>
              </a:ext>
            </a:extLst>
          </p:cNvPr>
          <p:cNvSpPr>
            <a:spLocks noChangeArrowheads="1"/>
          </p:cNvSpPr>
          <p:nvPr/>
        </p:nvSpPr>
        <p:spPr bwMode="auto">
          <a:xfrm>
            <a:off x="3708400" y="2060575"/>
            <a:ext cx="142875" cy="1008063"/>
          </a:xfrm>
          <a:prstGeom prst="downArrow">
            <a:avLst>
              <a:gd name="adj1" fmla="val 50000"/>
              <a:gd name="adj2" fmla="val 50402"/>
            </a:avLst>
          </a:prstGeom>
          <a:solidFill>
            <a:schemeClr val="accent2"/>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de-CH" altLang="de-DE" sz="2400" b="0" i="0">
              <a:latin typeface="Times New Roman" panose="02020603050405020304" pitchFamily="18" charset="0"/>
            </a:endParaRPr>
          </a:p>
        </p:txBody>
      </p:sp>
      <p:sp>
        <p:nvSpPr>
          <p:cNvPr id="30731" name="Pfeil nach unten 11">
            <a:extLst>
              <a:ext uri="{FF2B5EF4-FFF2-40B4-BE49-F238E27FC236}">
                <a16:creationId xmlns:a16="http://schemas.microsoft.com/office/drawing/2014/main" id="{341F30B4-1361-C2C1-71B1-67D5988EA11F}"/>
              </a:ext>
            </a:extLst>
          </p:cNvPr>
          <p:cNvSpPr>
            <a:spLocks noChangeArrowheads="1"/>
          </p:cNvSpPr>
          <p:nvPr/>
        </p:nvSpPr>
        <p:spPr bwMode="auto">
          <a:xfrm>
            <a:off x="4284663" y="2276475"/>
            <a:ext cx="142875" cy="792163"/>
          </a:xfrm>
          <a:prstGeom prst="downArrow">
            <a:avLst>
              <a:gd name="adj1" fmla="val 50000"/>
              <a:gd name="adj2" fmla="val 50413"/>
            </a:avLst>
          </a:prstGeom>
          <a:solidFill>
            <a:schemeClr val="accent2"/>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de-CH" altLang="de-DE" sz="2400" b="0" i="0">
              <a:latin typeface="Times New Roman" panose="02020603050405020304" pitchFamily="18" charset="0"/>
            </a:endParaRPr>
          </a:p>
        </p:txBody>
      </p:sp>
      <p:sp>
        <p:nvSpPr>
          <p:cNvPr id="30732" name="Pfeil nach unten 12">
            <a:extLst>
              <a:ext uri="{FF2B5EF4-FFF2-40B4-BE49-F238E27FC236}">
                <a16:creationId xmlns:a16="http://schemas.microsoft.com/office/drawing/2014/main" id="{A1A14BE3-F2CC-7B67-E39F-8DA86642204A}"/>
              </a:ext>
            </a:extLst>
          </p:cNvPr>
          <p:cNvSpPr>
            <a:spLocks noChangeArrowheads="1"/>
          </p:cNvSpPr>
          <p:nvPr/>
        </p:nvSpPr>
        <p:spPr bwMode="auto">
          <a:xfrm>
            <a:off x="4859338" y="2492375"/>
            <a:ext cx="144462" cy="576263"/>
          </a:xfrm>
          <a:prstGeom prst="downArrow">
            <a:avLst>
              <a:gd name="adj1" fmla="val 50000"/>
              <a:gd name="adj2" fmla="val 49863"/>
            </a:avLst>
          </a:prstGeom>
          <a:solidFill>
            <a:schemeClr val="accent2"/>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de-CH" altLang="de-DE" sz="2400" b="0" i="0">
              <a:latin typeface="Times New Roman" panose="02020603050405020304" pitchFamily="18" charset="0"/>
            </a:endParaRPr>
          </a:p>
        </p:txBody>
      </p:sp>
      <p:sp>
        <p:nvSpPr>
          <p:cNvPr id="30733" name="Pfeil nach unten 13">
            <a:extLst>
              <a:ext uri="{FF2B5EF4-FFF2-40B4-BE49-F238E27FC236}">
                <a16:creationId xmlns:a16="http://schemas.microsoft.com/office/drawing/2014/main" id="{91F0ACFA-A929-90C0-299B-106706263F19}"/>
              </a:ext>
            </a:extLst>
          </p:cNvPr>
          <p:cNvSpPr>
            <a:spLocks noChangeArrowheads="1"/>
          </p:cNvSpPr>
          <p:nvPr/>
        </p:nvSpPr>
        <p:spPr bwMode="auto">
          <a:xfrm>
            <a:off x="5435600" y="2708275"/>
            <a:ext cx="117475" cy="360363"/>
          </a:xfrm>
          <a:prstGeom prst="downArrow">
            <a:avLst>
              <a:gd name="adj1" fmla="val 50000"/>
              <a:gd name="adj2" fmla="val 50146"/>
            </a:avLst>
          </a:prstGeom>
          <a:solidFill>
            <a:schemeClr val="accent2"/>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de-CH" altLang="de-DE" sz="2400" b="0" i="0">
              <a:latin typeface="Times New Roman" panose="02020603050405020304" pitchFamily="18" charset="0"/>
            </a:endParaRPr>
          </a:p>
        </p:txBody>
      </p:sp>
      <p:sp>
        <p:nvSpPr>
          <p:cNvPr id="30734" name="Fußzeilenplatzhalter 15">
            <a:extLst>
              <a:ext uri="{FF2B5EF4-FFF2-40B4-BE49-F238E27FC236}">
                <a16:creationId xmlns:a16="http://schemas.microsoft.com/office/drawing/2014/main" id="{3C8EF669-3E70-FE24-B135-CF50A6E883CD}"/>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
        <p:nvSpPr>
          <p:cNvPr id="30735" name="Foliennummernplatzhalter 16">
            <a:extLst>
              <a:ext uri="{FF2B5EF4-FFF2-40B4-BE49-F238E27FC236}">
                <a16:creationId xmlns:a16="http://schemas.microsoft.com/office/drawing/2014/main" id="{0843DBB8-77E3-EC4D-75EE-F8F2D109282E}"/>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5431874D-87ED-49BA-B598-327D1270A6DE}" type="slidenum">
              <a:rPr lang="de-DE" altLang="de-DE" sz="1400"/>
              <a:pPr>
                <a:spcBef>
                  <a:spcPct val="0"/>
                </a:spcBef>
                <a:buFontTx/>
                <a:buNone/>
              </a:pPr>
              <a:t>10</a:t>
            </a:fld>
            <a:endParaRPr lang="de-DE" altLang="de-DE" sz="1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Grafik 2" descr="Bild 4a.jpg">
            <a:extLst>
              <a:ext uri="{FF2B5EF4-FFF2-40B4-BE49-F238E27FC236}">
                <a16:creationId xmlns:a16="http://schemas.microsoft.com/office/drawing/2014/main" id="{7EE615B3-CB4E-7085-F032-9C11A77D1F81}"/>
              </a:ext>
            </a:extLst>
          </p:cNvPr>
          <p:cNvPicPr>
            <a:picLocks noChangeAspect="1"/>
          </p:cNvPicPr>
          <p:nvPr/>
        </p:nvPicPr>
        <p:blipFill>
          <a:blip r:embed="rId3">
            <a:extLst>
              <a:ext uri="{28A0092B-C50C-407E-A947-70E740481C1C}">
                <a14:useLocalDpi xmlns:a14="http://schemas.microsoft.com/office/drawing/2010/main" val="0"/>
              </a:ext>
            </a:extLst>
          </a:blip>
          <a:srcRect r="351" b="16583"/>
          <a:stretch>
            <a:fillRect/>
          </a:stretch>
        </p:blipFill>
        <p:spPr bwMode="auto">
          <a:xfrm>
            <a:off x="1346200" y="2279650"/>
            <a:ext cx="6288088"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Rechteck 3">
            <a:extLst>
              <a:ext uri="{FF2B5EF4-FFF2-40B4-BE49-F238E27FC236}">
                <a16:creationId xmlns:a16="http://schemas.microsoft.com/office/drawing/2014/main" id="{C96FFD11-8767-0E4F-0B67-B91541CBA847}"/>
              </a:ext>
            </a:extLst>
          </p:cNvPr>
          <p:cNvSpPr>
            <a:spLocks noChangeArrowheads="1"/>
          </p:cNvSpPr>
          <p:nvPr/>
        </p:nvSpPr>
        <p:spPr bwMode="auto">
          <a:xfrm>
            <a:off x="323850" y="333375"/>
            <a:ext cx="8066088"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50000"/>
              </a:lnSpc>
              <a:spcBef>
                <a:spcPct val="0"/>
              </a:spcBef>
              <a:buFontTx/>
              <a:buNone/>
            </a:pPr>
            <a:r>
              <a:rPr lang="de-CH" altLang="de-DE" sz="2000">
                <a:latin typeface="Arial Bold" panose="020B0704020202020204" pitchFamily="34" charset="0"/>
              </a:rPr>
              <a:t>Aktivitäten als Wettfahrtleiter (Zuteilung der Punkte)</a:t>
            </a:r>
          </a:p>
          <a:p>
            <a:pPr eaLnBrk="1" hangingPunct="1">
              <a:spcBef>
                <a:spcPct val="0"/>
              </a:spcBef>
              <a:buFontTx/>
              <a:buNone/>
            </a:pPr>
            <a:r>
              <a:rPr lang="de-CH" altLang="de-DE" sz="1600">
                <a:latin typeface="Arial Bold" panose="020B0704020202020204" pitchFamily="34" charset="0"/>
              </a:rPr>
              <a:t>Spalte Einsatz: Definieren ob als Wettfahrtleiter WFL oder als Helfer oder </a:t>
            </a:r>
            <a:br>
              <a:rPr lang="de-CH" altLang="de-DE" sz="1600">
                <a:latin typeface="Arial Bold" panose="020B0704020202020204" pitchFamily="34" charset="0"/>
              </a:rPr>
            </a:br>
            <a:r>
              <a:rPr lang="de-CH" altLang="de-DE" sz="1600">
                <a:latin typeface="Arial Bold" panose="020B0704020202020204" pitchFamily="34" charset="0"/>
              </a:rPr>
              <a:t>Mitglied der Wettfahrtleitung </a:t>
            </a:r>
          </a:p>
          <a:p>
            <a:pPr eaLnBrk="1" hangingPunct="1">
              <a:spcBef>
                <a:spcPct val="0"/>
              </a:spcBef>
              <a:buFontTx/>
              <a:buNone/>
            </a:pPr>
            <a:r>
              <a:rPr lang="de-CH" altLang="de-DE" sz="1600">
                <a:latin typeface="Arial Bold" panose="020B0704020202020204" pitchFamily="34" charset="0"/>
              </a:rPr>
              <a:t>Spalte Kategorie: RR = Regional Regatta, PM = Punkte Meisterschaft, SM = Schweizer Meisterschaft, EC = Europa-Meisterschaft, WC = Welt-Meisterschaft</a:t>
            </a:r>
          </a:p>
          <a:p>
            <a:pPr eaLnBrk="1" hangingPunct="1">
              <a:spcBef>
                <a:spcPct val="0"/>
              </a:spcBef>
              <a:buFontTx/>
              <a:buNone/>
            </a:pPr>
            <a:endParaRPr lang="de-CH" altLang="de-DE" sz="1600">
              <a:latin typeface="Arial Bold" panose="020B0704020202020204" pitchFamily="34" charset="0"/>
            </a:endParaRPr>
          </a:p>
        </p:txBody>
      </p:sp>
      <p:sp>
        <p:nvSpPr>
          <p:cNvPr id="32772" name="Fußzeilenplatzhalter 4">
            <a:extLst>
              <a:ext uri="{FF2B5EF4-FFF2-40B4-BE49-F238E27FC236}">
                <a16:creationId xmlns:a16="http://schemas.microsoft.com/office/drawing/2014/main" id="{B72A17B1-1ADA-0CA7-3B41-8A331F130C12}"/>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
        <p:nvSpPr>
          <p:cNvPr id="32773" name="Foliennummernplatzhalter 5">
            <a:extLst>
              <a:ext uri="{FF2B5EF4-FFF2-40B4-BE49-F238E27FC236}">
                <a16:creationId xmlns:a16="http://schemas.microsoft.com/office/drawing/2014/main" id="{97CD3482-C4AE-19A0-03B6-E18ABD703539}"/>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921F5311-8F20-46E7-84B5-2D6D187634FC}" type="slidenum">
              <a:rPr lang="de-DE" altLang="de-DE" sz="1400"/>
              <a:pPr>
                <a:spcBef>
                  <a:spcPct val="0"/>
                </a:spcBef>
                <a:buFontTx/>
                <a:buNone/>
              </a:pPr>
              <a:t>11</a:t>
            </a:fld>
            <a:endParaRPr lang="de-DE" altLang="de-DE" sz="1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liennummernplatzhalter 3">
            <a:extLst>
              <a:ext uri="{FF2B5EF4-FFF2-40B4-BE49-F238E27FC236}">
                <a16:creationId xmlns:a16="http://schemas.microsoft.com/office/drawing/2014/main" id="{920B0C6C-FD77-79A6-72B8-13DCF7F05208}"/>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CF0A92EC-8C0D-485E-82A5-0CBEB4A9D19D}" type="slidenum">
              <a:rPr lang="de-DE" altLang="de-DE" sz="1400"/>
              <a:pPr>
                <a:spcBef>
                  <a:spcPct val="0"/>
                </a:spcBef>
                <a:buFontTx/>
                <a:buNone/>
              </a:pPr>
              <a:t>12</a:t>
            </a:fld>
            <a:endParaRPr lang="de-DE" altLang="de-DE" sz="1400"/>
          </a:p>
        </p:txBody>
      </p:sp>
      <p:sp>
        <p:nvSpPr>
          <p:cNvPr id="34819" name="Text Box 2">
            <a:extLst>
              <a:ext uri="{FF2B5EF4-FFF2-40B4-BE49-F238E27FC236}">
                <a16:creationId xmlns:a16="http://schemas.microsoft.com/office/drawing/2014/main" id="{7603AA36-9537-4551-9946-A551557EC2D4}"/>
              </a:ext>
            </a:extLst>
          </p:cNvPr>
          <p:cNvSpPr txBox="1">
            <a:spLocks noChangeArrowheads="1"/>
          </p:cNvSpPr>
          <p:nvPr/>
        </p:nvSpPr>
        <p:spPr bwMode="auto">
          <a:xfrm>
            <a:off x="611188" y="0"/>
            <a:ext cx="576103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i="0"/>
              <a:t>1.3  Regionalverbände</a:t>
            </a:r>
            <a:endParaRPr lang="de-DE" altLang="de-DE" i="0"/>
          </a:p>
        </p:txBody>
      </p:sp>
      <p:sp>
        <p:nvSpPr>
          <p:cNvPr id="34820" name="Text Box 3">
            <a:extLst>
              <a:ext uri="{FF2B5EF4-FFF2-40B4-BE49-F238E27FC236}">
                <a16:creationId xmlns:a16="http://schemas.microsoft.com/office/drawing/2014/main" id="{D303E7C4-F7DC-F259-E504-EA8B3297CBEB}"/>
              </a:ext>
            </a:extLst>
          </p:cNvPr>
          <p:cNvSpPr txBox="1">
            <a:spLocks noChangeArrowheads="1"/>
          </p:cNvSpPr>
          <p:nvPr/>
        </p:nvSpPr>
        <p:spPr bwMode="auto">
          <a:xfrm>
            <a:off x="1042988" y="620713"/>
            <a:ext cx="7921625" cy="58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sz="1700" i="0"/>
              <a:t>Region 1  -  Genfersee</a:t>
            </a:r>
            <a:br>
              <a:rPr lang="de-CH" altLang="de-DE" sz="1700" i="0"/>
            </a:br>
            <a:r>
              <a:rPr lang="de-CH" altLang="de-DE" sz="1700" i="0"/>
              <a:t>	</a:t>
            </a:r>
            <a:r>
              <a:rPr lang="de-CH" altLang="de-DE" sz="1700" b="0" i="0"/>
              <a:t>Assocoiation des clube de voile de la région lémanique</a:t>
            </a:r>
          </a:p>
          <a:p>
            <a:pPr eaLnBrk="1" hangingPunct="1">
              <a:spcBef>
                <a:spcPct val="50000"/>
              </a:spcBef>
              <a:buFontTx/>
              <a:buNone/>
            </a:pPr>
            <a:r>
              <a:rPr lang="de-CH" altLang="de-DE" sz="1700" i="0"/>
              <a:t>Region 2  -  Neuenburgersee, Bielersee, Murtensee</a:t>
            </a:r>
            <a:r>
              <a:rPr lang="de-CH" altLang="de-DE" sz="1700"/>
              <a:t> </a:t>
            </a:r>
            <a:br>
              <a:rPr lang="de-CH" altLang="de-DE" sz="1700" i="0"/>
            </a:br>
            <a:r>
              <a:rPr lang="de-CH" altLang="de-DE" sz="1700" i="0"/>
              <a:t>	</a:t>
            </a:r>
            <a:r>
              <a:rPr lang="de-CH" altLang="de-DE" sz="1700" b="0" i="0"/>
              <a:t>Fédération de la voile des lacs juraciens</a:t>
            </a:r>
          </a:p>
          <a:p>
            <a:pPr eaLnBrk="1" hangingPunct="1">
              <a:spcBef>
                <a:spcPct val="50000"/>
              </a:spcBef>
              <a:buFontTx/>
              <a:buNone/>
            </a:pPr>
            <a:r>
              <a:rPr lang="de-CH" altLang="de-DE" sz="1700" i="0"/>
              <a:t>Region 3  -  Thunersee, Brienzersee</a:t>
            </a:r>
            <a:br>
              <a:rPr lang="de-CH" altLang="de-DE" sz="1700" i="0"/>
            </a:br>
            <a:r>
              <a:rPr lang="de-CH" altLang="de-DE" sz="1700" i="0"/>
              <a:t>	</a:t>
            </a:r>
            <a:r>
              <a:rPr lang="de-CH" altLang="de-DE" sz="1700" b="0" i="0"/>
              <a:t>Thuner- und Brienzersee – Segler – Verband</a:t>
            </a:r>
          </a:p>
          <a:p>
            <a:pPr eaLnBrk="1" hangingPunct="1">
              <a:spcBef>
                <a:spcPct val="50000"/>
              </a:spcBef>
              <a:buFontTx/>
              <a:buNone/>
            </a:pPr>
            <a:r>
              <a:rPr lang="de-CH" altLang="de-DE" sz="1700" i="0"/>
              <a:t>Region 4  -  Vierwaldstättersee, Sempachersee, Hallwilersee</a:t>
            </a:r>
            <a:br>
              <a:rPr lang="de-CH" altLang="de-DE" sz="1700" i="0"/>
            </a:br>
            <a:r>
              <a:rPr lang="de-CH" altLang="de-DE" sz="1700" i="0"/>
              <a:t>	</a:t>
            </a:r>
            <a:r>
              <a:rPr lang="de-CH" altLang="de-DE" sz="1700" b="0" i="0"/>
              <a:t>Regionalverband Zentralschweiz RVZS</a:t>
            </a:r>
          </a:p>
          <a:p>
            <a:pPr eaLnBrk="1" hangingPunct="1">
              <a:spcBef>
                <a:spcPct val="50000"/>
              </a:spcBef>
              <a:buFontTx/>
              <a:buNone/>
            </a:pPr>
            <a:r>
              <a:rPr lang="de-CH" altLang="de-DE" sz="1700" i="0"/>
              <a:t>Region 5  -  Zürichsee, Greifensee, Pfäffikersee, Sihlsee</a:t>
            </a:r>
            <a:br>
              <a:rPr lang="de-CH" altLang="de-DE" sz="1700" b="0" i="0"/>
            </a:br>
            <a:r>
              <a:rPr lang="de-CH" altLang="de-DE" sz="1700" b="0" i="0"/>
              <a:t>	Zürichsee –Seglerverband  ZSV</a:t>
            </a:r>
          </a:p>
          <a:p>
            <a:pPr eaLnBrk="1" hangingPunct="1">
              <a:spcBef>
                <a:spcPct val="50000"/>
              </a:spcBef>
              <a:buFontTx/>
              <a:buNone/>
            </a:pPr>
            <a:r>
              <a:rPr lang="de-CH" altLang="de-DE" sz="1700" i="0"/>
              <a:t>Region 6  -  Bodensee, Rhein</a:t>
            </a:r>
            <a:br>
              <a:rPr lang="de-CH" altLang="de-DE" sz="1700" i="0"/>
            </a:br>
            <a:r>
              <a:rPr lang="de-CH" altLang="de-DE" sz="1700" i="0"/>
              <a:t>	</a:t>
            </a:r>
            <a:r>
              <a:rPr lang="de-CH" altLang="de-DE" sz="1700" b="0" i="0"/>
              <a:t>Regionalverband Bodensee / Rhein  RVBR</a:t>
            </a:r>
          </a:p>
          <a:p>
            <a:pPr eaLnBrk="1" hangingPunct="1">
              <a:spcBef>
                <a:spcPct val="50000"/>
              </a:spcBef>
              <a:buFontTx/>
              <a:buNone/>
            </a:pPr>
            <a:r>
              <a:rPr lang="de-CH" altLang="de-DE" sz="1700" i="0"/>
              <a:t>Region 7  -  Engadinerseen, Davosersee, Walensee</a:t>
            </a:r>
            <a:br>
              <a:rPr lang="de-CH" altLang="de-DE" sz="1700" i="0"/>
            </a:br>
            <a:r>
              <a:rPr lang="de-CH" altLang="de-DE" sz="1700" i="0"/>
              <a:t>	</a:t>
            </a:r>
            <a:r>
              <a:rPr lang="de-CH" altLang="de-DE" sz="1700" b="0" i="0"/>
              <a:t>Regionalverband Graubünden – Walensee</a:t>
            </a:r>
          </a:p>
          <a:p>
            <a:pPr eaLnBrk="1" hangingPunct="1">
              <a:spcBef>
                <a:spcPct val="50000"/>
              </a:spcBef>
              <a:buFontTx/>
              <a:buNone/>
            </a:pPr>
            <a:r>
              <a:rPr lang="de-CH" altLang="de-DE" sz="1700" i="0"/>
              <a:t>Region 8  -  Luganersee (Ceresio), Langensee (Lago Maggiore)</a:t>
            </a:r>
            <a:br>
              <a:rPr lang="de-CH" altLang="de-DE" sz="1700" i="0"/>
            </a:br>
            <a:r>
              <a:rPr lang="de-CH" altLang="de-DE" sz="1700" i="0"/>
              <a:t>	</a:t>
            </a:r>
            <a:r>
              <a:rPr lang="de-CH" altLang="de-DE" sz="1700" b="0" i="0"/>
              <a:t>Federazione Ticinese della vela  FTV</a:t>
            </a:r>
          </a:p>
          <a:p>
            <a:pPr eaLnBrk="1" hangingPunct="1">
              <a:spcBef>
                <a:spcPct val="50000"/>
              </a:spcBef>
              <a:buFontTx/>
              <a:buNone/>
            </a:pPr>
            <a:r>
              <a:rPr lang="de-CH" altLang="de-DE" sz="1700" i="0"/>
              <a:t>Region 9  -  Salzwasser</a:t>
            </a:r>
            <a:br>
              <a:rPr lang="de-CH" altLang="de-DE" sz="1700" i="0"/>
            </a:br>
            <a:r>
              <a:rPr lang="de-CH" altLang="de-DE" sz="1700" i="0"/>
              <a:t>	</a:t>
            </a:r>
            <a:r>
              <a:rPr lang="de-CH" altLang="de-DE" sz="1700" b="0" i="0"/>
              <a:t>Cruising Club der Schweiz  CCS</a:t>
            </a:r>
            <a:endParaRPr lang="de-DE" altLang="de-DE" sz="1700" b="0" i="0"/>
          </a:p>
        </p:txBody>
      </p:sp>
      <p:sp>
        <p:nvSpPr>
          <p:cNvPr id="34821" name="Fußzeilenplatzhalter 1">
            <a:extLst>
              <a:ext uri="{FF2B5EF4-FFF2-40B4-BE49-F238E27FC236}">
                <a16:creationId xmlns:a16="http://schemas.microsoft.com/office/drawing/2014/main" id="{03CDFEFB-B882-EADC-733F-BB682920ED8C}"/>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liennummernplatzhalter 3">
            <a:extLst>
              <a:ext uri="{FF2B5EF4-FFF2-40B4-BE49-F238E27FC236}">
                <a16:creationId xmlns:a16="http://schemas.microsoft.com/office/drawing/2014/main" id="{5974F070-6528-6B98-5E77-FBD8B7C5B0EF}"/>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C1749F06-CBC6-41EE-8506-F6BF1D2722CE}" type="slidenum">
              <a:rPr lang="de-DE" altLang="de-DE" sz="1400"/>
              <a:pPr>
                <a:spcBef>
                  <a:spcPct val="0"/>
                </a:spcBef>
                <a:buFontTx/>
                <a:buNone/>
              </a:pPr>
              <a:t>13</a:t>
            </a:fld>
            <a:endParaRPr lang="de-DE" altLang="de-DE" sz="1400"/>
          </a:p>
        </p:txBody>
      </p:sp>
      <p:sp>
        <p:nvSpPr>
          <p:cNvPr id="36867" name="Text Box 2">
            <a:extLst>
              <a:ext uri="{FF2B5EF4-FFF2-40B4-BE49-F238E27FC236}">
                <a16:creationId xmlns:a16="http://schemas.microsoft.com/office/drawing/2014/main" id="{FBD23F51-A7EA-EFB9-548C-D0DF27A4B62A}"/>
              </a:ext>
            </a:extLst>
          </p:cNvPr>
          <p:cNvSpPr txBox="1">
            <a:spLocks noChangeArrowheads="1"/>
          </p:cNvSpPr>
          <p:nvPr/>
        </p:nvSpPr>
        <p:spPr bwMode="auto">
          <a:xfrm>
            <a:off x="395288" y="231775"/>
            <a:ext cx="6985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b="0" i="0">
                <a:latin typeface="Arial Black" panose="020B0A04020102020204" pitchFamily="34" charset="0"/>
              </a:rPr>
              <a:t>2.  Regeln und Vorschriften</a:t>
            </a:r>
            <a:endParaRPr lang="de-DE" altLang="de-DE" b="0" i="0">
              <a:latin typeface="Arial Black" panose="020B0A04020102020204" pitchFamily="34" charset="0"/>
            </a:endParaRPr>
          </a:p>
        </p:txBody>
      </p:sp>
      <p:sp>
        <p:nvSpPr>
          <p:cNvPr id="36868" name="Text Box 3">
            <a:extLst>
              <a:ext uri="{FF2B5EF4-FFF2-40B4-BE49-F238E27FC236}">
                <a16:creationId xmlns:a16="http://schemas.microsoft.com/office/drawing/2014/main" id="{1B85CD07-4BEC-AE20-C3D4-4FB9E73CFB85}"/>
              </a:ext>
            </a:extLst>
          </p:cNvPr>
          <p:cNvSpPr txBox="1">
            <a:spLocks noChangeArrowheads="1"/>
          </p:cNvSpPr>
          <p:nvPr/>
        </p:nvSpPr>
        <p:spPr bwMode="auto">
          <a:xfrm>
            <a:off x="401638" y="1052513"/>
            <a:ext cx="8604250" cy="566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i="0"/>
              <a:t>2.1  Wichtige Begriffe</a:t>
            </a:r>
          </a:p>
          <a:p>
            <a:pPr eaLnBrk="1" hangingPunct="1">
              <a:spcBef>
                <a:spcPct val="50000"/>
              </a:spcBef>
              <a:buFontTx/>
              <a:buNone/>
            </a:pPr>
            <a:r>
              <a:rPr lang="de-DE" altLang="de-DE" sz="2000" i="0">
                <a:cs typeface="Arial" panose="020B0604020202020204" pitchFamily="34" charset="0"/>
              </a:rPr>
              <a:t>►  Regatta: </a:t>
            </a:r>
            <a:r>
              <a:rPr lang="de-DE" altLang="de-DE" sz="2000" b="0" i="0">
                <a:cs typeface="Arial" panose="020B0604020202020204" pitchFamily="34" charset="0"/>
              </a:rPr>
              <a:t>Regatta-Anlass mit ein oder mehreren Wettfahrten</a:t>
            </a:r>
          </a:p>
          <a:p>
            <a:pPr eaLnBrk="1" hangingPunct="1">
              <a:spcBef>
                <a:spcPct val="50000"/>
              </a:spcBef>
              <a:buFontTx/>
              <a:buNone/>
            </a:pPr>
            <a:r>
              <a:rPr lang="de-DE" altLang="de-DE" sz="2000" i="0">
                <a:cs typeface="Arial" panose="020B0604020202020204" pitchFamily="34" charset="0"/>
              </a:rPr>
              <a:t>►  Wettfahrt: </a:t>
            </a:r>
            <a:r>
              <a:rPr lang="de-DE" altLang="de-DE" sz="2000" b="0" i="0">
                <a:cs typeface="Arial" panose="020B0604020202020204" pitchFamily="34" charset="0"/>
              </a:rPr>
              <a:t>Eine einzelne Wettfahrt mit Start und Ziel</a:t>
            </a:r>
          </a:p>
          <a:p>
            <a:pPr eaLnBrk="1" hangingPunct="1">
              <a:spcBef>
                <a:spcPct val="50000"/>
              </a:spcBef>
              <a:buFontTx/>
              <a:buNone/>
            </a:pPr>
            <a:r>
              <a:rPr lang="de-DE" altLang="de-DE" sz="2000" b="0" i="0">
                <a:cs typeface="Arial" panose="020B0604020202020204" pitchFamily="34" charset="0"/>
              </a:rPr>
              <a:t>►  </a:t>
            </a:r>
            <a:r>
              <a:rPr lang="de-DE" altLang="de-DE" sz="2000" i="0">
                <a:cs typeface="Arial" panose="020B0604020202020204" pitchFamily="34" charset="0"/>
              </a:rPr>
              <a:t>Meisterschaft: </a:t>
            </a:r>
            <a:r>
              <a:rPr lang="de-DE" altLang="de-DE" sz="2000" b="0" i="0">
                <a:cs typeface="Arial" panose="020B0604020202020204" pitchFamily="34" charset="0"/>
              </a:rPr>
              <a:t>Regatta deren Sieger den Titel eines Meisters erhält</a:t>
            </a:r>
            <a:endParaRPr lang="de-DE" altLang="de-DE" sz="2000" i="0">
              <a:cs typeface="Arial" panose="020B0604020202020204" pitchFamily="34" charset="0"/>
            </a:endParaRPr>
          </a:p>
          <a:p>
            <a:pPr eaLnBrk="1" hangingPunct="1">
              <a:spcBef>
                <a:spcPct val="50000"/>
              </a:spcBef>
              <a:buFontTx/>
              <a:buNone/>
            </a:pPr>
            <a:r>
              <a:rPr lang="de-DE" altLang="de-DE" sz="2000" i="0">
                <a:cs typeface="Arial" panose="020B0604020202020204" pitchFamily="34" charset="0"/>
              </a:rPr>
              <a:t>►  Veranstalter: </a:t>
            </a:r>
            <a:r>
              <a:rPr lang="de-DE" altLang="de-DE" sz="2000" b="0" i="0">
                <a:cs typeface="Arial" panose="020B0604020202020204" pitchFamily="34" charset="0"/>
              </a:rPr>
              <a:t>Der Organisator einer Regatta</a:t>
            </a:r>
            <a:endParaRPr lang="de-DE" altLang="de-DE" sz="2000" i="0">
              <a:cs typeface="Arial" panose="020B0604020202020204" pitchFamily="34" charset="0"/>
            </a:endParaRPr>
          </a:p>
          <a:p>
            <a:pPr eaLnBrk="1" hangingPunct="1">
              <a:spcBef>
                <a:spcPct val="50000"/>
              </a:spcBef>
              <a:buFontTx/>
              <a:buNone/>
            </a:pPr>
            <a:r>
              <a:rPr lang="de-DE" altLang="de-DE" sz="2000" i="0">
                <a:cs typeface="Arial" panose="020B0604020202020204" pitchFamily="34" charset="0"/>
              </a:rPr>
              <a:t>►  </a:t>
            </a:r>
            <a:r>
              <a:rPr lang="de-DE" altLang="de-DE" sz="2000" i="0"/>
              <a:t>Organisationskomitee: </a:t>
            </a:r>
            <a:r>
              <a:rPr lang="de-DE" altLang="de-DE" sz="2000" b="0" i="0"/>
              <a:t>Vom Veranstalter eingesetztes Gremium</a:t>
            </a:r>
            <a:endParaRPr lang="de-DE" altLang="de-DE" sz="2000" i="0">
              <a:cs typeface="Arial" panose="020B0604020202020204" pitchFamily="34" charset="0"/>
            </a:endParaRPr>
          </a:p>
          <a:p>
            <a:pPr eaLnBrk="1" hangingPunct="1">
              <a:spcBef>
                <a:spcPct val="50000"/>
              </a:spcBef>
              <a:buFontTx/>
              <a:buNone/>
            </a:pPr>
            <a:r>
              <a:rPr lang="de-DE" altLang="de-DE" sz="2000" i="0">
                <a:cs typeface="Arial" panose="020B0604020202020204" pitchFamily="34" charset="0"/>
              </a:rPr>
              <a:t>►  Wettfahrtleitung: </a:t>
            </a:r>
            <a:r>
              <a:rPr lang="de-DE" altLang="de-DE" sz="2000" b="0" i="0">
                <a:cs typeface="Arial" panose="020B0604020202020204" pitchFamily="34" charset="0"/>
              </a:rPr>
              <a:t>Verantwortlich für die technische Abwicklung</a:t>
            </a:r>
            <a:endParaRPr lang="de-DE" altLang="de-DE" sz="2000" i="0">
              <a:cs typeface="Arial" panose="020B0604020202020204" pitchFamily="34" charset="0"/>
            </a:endParaRPr>
          </a:p>
          <a:p>
            <a:pPr eaLnBrk="1" hangingPunct="1">
              <a:spcBef>
                <a:spcPct val="50000"/>
              </a:spcBef>
              <a:buFontTx/>
              <a:buNone/>
            </a:pPr>
            <a:r>
              <a:rPr lang="de-DE" altLang="de-DE" sz="2000" i="0">
                <a:cs typeface="Arial" panose="020B0604020202020204" pitchFamily="34" charset="0"/>
              </a:rPr>
              <a:t>►  Schiedsgericht: </a:t>
            </a:r>
            <a:r>
              <a:rPr lang="de-DE" altLang="de-DE" sz="2000" b="0" i="0">
                <a:cs typeface="Arial" panose="020B0604020202020204" pitchFamily="34" charset="0"/>
              </a:rPr>
              <a:t>Vom Veranstalter eingesetztes gemäss WR 91</a:t>
            </a:r>
            <a:endParaRPr lang="de-DE" altLang="de-DE" sz="2000" i="0">
              <a:cs typeface="Arial" panose="020B0604020202020204" pitchFamily="34" charset="0"/>
            </a:endParaRPr>
          </a:p>
          <a:p>
            <a:pPr eaLnBrk="1" hangingPunct="1">
              <a:spcBef>
                <a:spcPct val="50000"/>
              </a:spcBef>
              <a:buFontTx/>
              <a:buNone/>
            </a:pPr>
            <a:r>
              <a:rPr lang="de-DE" altLang="de-DE" sz="2000" i="0">
                <a:cs typeface="Arial" panose="020B0604020202020204" pitchFamily="34" charset="0"/>
              </a:rPr>
              <a:t>►  Internationale Jury: </a:t>
            </a:r>
            <a:r>
              <a:rPr lang="de-DE" altLang="de-DE" sz="2000" b="0" i="0">
                <a:cs typeface="Arial" panose="020B0604020202020204" pitchFamily="34" charset="0"/>
              </a:rPr>
              <a:t>Schiedsgericht gemäss Anhang N der WR</a:t>
            </a:r>
          </a:p>
          <a:p>
            <a:pPr eaLnBrk="1" hangingPunct="1">
              <a:spcBef>
                <a:spcPct val="50000"/>
              </a:spcBef>
              <a:buFontTx/>
              <a:buNone/>
            </a:pPr>
            <a:r>
              <a:rPr lang="de-DE" altLang="de-DE" sz="2000" i="0">
                <a:cs typeface="Arial" panose="020B0604020202020204" pitchFamily="34" charset="0"/>
              </a:rPr>
              <a:t>►  Vermesser: </a:t>
            </a:r>
            <a:r>
              <a:rPr lang="de-DE" altLang="de-DE" sz="2000" b="0" i="0">
                <a:cs typeface="Arial" panose="020B0604020202020204" pitchFamily="34" charset="0"/>
              </a:rPr>
              <a:t>Vom Landesverband lizenzierter Ausrüstungs-Kontrolleur</a:t>
            </a:r>
          </a:p>
          <a:p>
            <a:pPr eaLnBrk="1" hangingPunct="1">
              <a:spcBef>
                <a:spcPct val="50000"/>
              </a:spcBef>
              <a:buFontTx/>
              <a:buNone/>
            </a:pPr>
            <a:r>
              <a:rPr lang="de-DE" altLang="de-DE" sz="2000" i="0">
                <a:cs typeface="Arial" panose="020B0604020202020204" pitchFamily="34" charset="0"/>
              </a:rPr>
              <a:t>►  Ausrüstungs-Kontrolleur:</a:t>
            </a:r>
            <a:r>
              <a:rPr lang="de-DE" altLang="de-DE" sz="2000" b="0" i="0">
                <a:cs typeface="Arial" panose="020B0604020202020204" pitchFamily="34" charset="0"/>
              </a:rPr>
              <a:t> Von der WFL beauftragter Kontrolleur</a:t>
            </a:r>
            <a:endParaRPr lang="de-DE" altLang="de-DE" sz="2000" i="0">
              <a:cs typeface="Arial" panose="020B0604020202020204" pitchFamily="34" charset="0"/>
            </a:endParaRPr>
          </a:p>
          <a:p>
            <a:pPr eaLnBrk="1" hangingPunct="1">
              <a:spcBef>
                <a:spcPct val="50000"/>
              </a:spcBef>
              <a:buFontTx/>
              <a:buNone/>
            </a:pPr>
            <a:endParaRPr lang="de-DE" altLang="de-DE" sz="2000" i="0">
              <a:cs typeface="Arial" panose="020B0604020202020204" pitchFamily="34" charset="0"/>
            </a:endParaRPr>
          </a:p>
        </p:txBody>
      </p:sp>
      <p:sp>
        <p:nvSpPr>
          <p:cNvPr id="36869" name="Fußzeilenplatzhalter 1">
            <a:extLst>
              <a:ext uri="{FF2B5EF4-FFF2-40B4-BE49-F238E27FC236}">
                <a16:creationId xmlns:a16="http://schemas.microsoft.com/office/drawing/2014/main" id="{DCC601FB-AE02-57AE-5C16-384202E0B4BD}"/>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liennummernplatzhalter 3">
            <a:extLst>
              <a:ext uri="{FF2B5EF4-FFF2-40B4-BE49-F238E27FC236}">
                <a16:creationId xmlns:a16="http://schemas.microsoft.com/office/drawing/2014/main" id="{A65424FF-0F69-D11F-9184-4AE9DE91A52C}"/>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5771A2D3-DC1A-4ACE-9658-B0512812CDD7}" type="slidenum">
              <a:rPr lang="de-DE" altLang="de-DE" sz="1400"/>
              <a:pPr>
                <a:spcBef>
                  <a:spcPct val="0"/>
                </a:spcBef>
                <a:buFontTx/>
                <a:buNone/>
              </a:pPr>
              <a:t>14</a:t>
            </a:fld>
            <a:endParaRPr lang="de-DE" altLang="de-DE" sz="1400"/>
          </a:p>
        </p:txBody>
      </p:sp>
      <p:sp>
        <p:nvSpPr>
          <p:cNvPr id="38915" name="Text Box 2">
            <a:extLst>
              <a:ext uri="{FF2B5EF4-FFF2-40B4-BE49-F238E27FC236}">
                <a16:creationId xmlns:a16="http://schemas.microsoft.com/office/drawing/2014/main" id="{BA8666D7-54B1-FFEA-53CD-5EF0C349E634}"/>
              </a:ext>
            </a:extLst>
          </p:cNvPr>
          <p:cNvSpPr txBox="1">
            <a:spLocks noChangeArrowheads="1"/>
          </p:cNvSpPr>
          <p:nvPr/>
        </p:nvSpPr>
        <p:spPr bwMode="auto">
          <a:xfrm>
            <a:off x="468313" y="260350"/>
            <a:ext cx="54737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i="0"/>
              <a:t>2.2  Reglemente ISAF</a:t>
            </a:r>
            <a:endParaRPr lang="de-DE" altLang="de-DE" i="0"/>
          </a:p>
        </p:txBody>
      </p:sp>
      <p:sp>
        <p:nvSpPr>
          <p:cNvPr id="38916" name="Text Box 3">
            <a:extLst>
              <a:ext uri="{FF2B5EF4-FFF2-40B4-BE49-F238E27FC236}">
                <a16:creationId xmlns:a16="http://schemas.microsoft.com/office/drawing/2014/main" id="{EE01C02B-E366-8ACF-3E09-D6C6F2ED2053}"/>
              </a:ext>
            </a:extLst>
          </p:cNvPr>
          <p:cNvSpPr txBox="1">
            <a:spLocks noChangeArrowheads="1"/>
          </p:cNvSpPr>
          <p:nvPr/>
        </p:nvSpPr>
        <p:spPr bwMode="auto">
          <a:xfrm>
            <a:off x="539750" y="1052513"/>
            <a:ext cx="8208963"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de-DE" sz="2400" i="0">
                <a:sym typeface="Wingdings 2" panose="05020102010507070707" pitchFamily="18" charset="2"/>
              </a:rPr>
              <a:t>  Wettfahrtregeln Segeln	</a:t>
            </a:r>
            <a:r>
              <a:rPr lang="de-DE" altLang="de-DE" sz="2400" i="0">
                <a:solidFill>
                  <a:srgbClr val="FF0000"/>
                </a:solidFill>
                <a:sym typeface="Wingdings" panose="05000000000000000000" pitchFamily="2" charset="2"/>
              </a:rPr>
              <a:t></a:t>
            </a:r>
            <a:r>
              <a:rPr lang="de-DE" altLang="de-DE" sz="2400" b="0" i="0">
                <a:solidFill>
                  <a:srgbClr val="FF0000"/>
                </a:solidFill>
                <a:sym typeface="Wingdings" panose="05000000000000000000" pitchFamily="2" charset="2"/>
              </a:rPr>
              <a:t>  siehe Kapitel 2.4</a:t>
            </a:r>
            <a:endParaRPr lang="de-DE" altLang="de-DE" sz="2400" i="0">
              <a:solidFill>
                <a:srgbClr val="FF0000"/>
              </a:solidFill>
              <a:sym typeface="Wingdings" panose="05000000000000000000" pitchFamily="2" charset="2"/>
            </a:endParaRPr>
          </a:p>
          <a:p>
            <a:pPr eaLnBrk="1" hangingPunct="1">
              <a:spcBef>
                <a:spcPct val="50000"/>
              </a:spcBef>
              <a:buFontTx/>
              <a:buNone/>
            </a:pPr>
            <a:r>
              <a:rPr lang="de-DE" altLang="de-DE" sz="2400" i="0">
                <a:sym typeface="Wingdings 2" panose="05020102010507070707" pitchFamily="18" charset="2"/>
              </a:rPr>
              <a:t>  Regulations </a:t>
            </a:r>
            <a:r>
              <a:rPr lang="de-DE" altLang="de-DE" sz="2400" b="0" i="0">
                <a:sym typeface="Wingdings 2" panose="05020102010507070707" pitchFamily="18" charset="2"/>
              </a:rPr>
              <a:t>(Reglemente, Vorschriften)</a:t>
            </a:r>
            <a:br>
              <a:rPr lang="de-DE" altLang="de-DE" sz="2400" b="0" i="0">
                <a:sym typeface="Wingdings 2" panose="05020102010507070707" pitchFamily="18" charset="2"/>
              </a:rPr>
            </a:br>
            <a:r>
              <a:rPr lang="de-DE" altLang="de-DE" sz="2400" b="0" i="0">
                <a:sym typeface="Wingdings 2" panose="05020102010507070707" pitchFamily="18" charset="2"/>
              </a:rPr>
              <a:t>	</a:t>
            </a:r>
            <a:r>
              <a:rPr lang="de-DE" altLang="de-DE" sz="2000" b="0" i="0">
                <a:sym typeface="Wingdings 2" panose="05020102010507070707" pitchFamily="18" charset="2"/>
              </a:rPr>
              <a:t>Von primärer Bedeutung für den nationalen Regattasport sind:</a:t>
            </a:r>
            <a:br>
              <a:rPr lang="de-DE" altLang="de-DE" sz="2000" b="0" i="0">
                <a:sym typeface="Wingdings 2" panose="05020102010507070707" pitchFamily="18" charset="2"/>
              </a:rPr>
            </a:br>
            <a:r>
              <a:rPr lang="de-DE" altLang="de-DE" sz="2000" b="0" i="0">
                <a:sym typeface="Wingdings 2" panose="05020102010507070707" pitchFamily="18" charset="2"/>
              </a:rPr>
              <a:t>	</a:t>
            </a:r>
            <a:r>
              <a:rPr lang="de-DE" altLang="de-DE" sz="2000" i="0">
                <a:sym typeface="Wingdings 2" panose="05020102010507070707" pitchFamily="18" charset="2"/>
              </a:rPr>
              <a:t>- Regulation 19 – Eligibility Code </a:t>
            </a:r>
            <a:r>
              <a:rPr lang="de-DE" altLang="de-DE" sz="2000" b="0" i="0">
                <a:sym typeface="Wingdings 2" panose="05020102010507070707" pitchFamily="18" charset="2"/>
              </a:rPr>
              <a:t>(Zulassungs-Kodex)</a:t>
            </a:r>
            <a:br>
              <a:rPr lang="de-DE" altLang="de-DE" sz="2000" b="0" i="0">
                <a:sym typeface="Wingdings 2" panose="05020102010507070707" pitchFamily="18" charset="2"/>
              </a:rPr>
            </a:br>
            <a:r>
              <a:rPr lang="de-DE" altLang="de-DE" sz="2000" b="0" i="0">
                <a:sym typeface="Wingdings 2" panose="05020102010507070707" pitchFamily="18" charset="2"/>
              </a:rPr>
              <a:t>	</a:t>
            </a:r>
            <a:r>
              <a:rPr lang="de-DE" altLang="de-DE" sz="2000" i="0">
                <a:sym typeface="Wingdings 2" panose="05020102010507070707" pitchFamily="18" charset="2"/>
              </a:rPr>
              <a:t>- Regulation 20 – Advertising Code </a:t>
            </a:r>
            <a:r>
              <a:rPr lang="de-DE" altLang="de-DE" sz="2000" b="0" i="0">
                <a:sym typeface="Wingdings 2" panose="05020102010507070707" pitchFamily="18" charset="2"/>
              </a:rPr>
              <a:t>(Werbe-Kodex)</a:t>
            </a:r>
            <a:br>
              <a:rPr lang="de-DE" altLang="de-DE" sz="2000" b="0" i="0">
                <a:sym typeface="Wingdings 2" panose="05020102010507070707" pitchFamily="18" charset="2"/>
              </a:rPr>
            </a:br>
            <a:r>
              <a:rPr lang="de-DE" altLang="de-DE" sz="2000" b="0" i="0">
                <a:sym typeface="Wingdings 2" panose="05020102010507070707" pitchFamily="18" charset="2"/>
              </a:rPr>
              <a:t>	</a:t>
            </a:r>
            <a:r>
              <a:rPr lang="de-DE" altLang="de-DE" sz="2000" i="0">
                <a:sym typeface="Wingdings 2" panose="05020102010507070707" pitchFamily="18" charset="2"/>
              </a:rPr>
              <a:t>- Regulation 21 – Anti-Doping Code </a:t>
            </a:r>
            <a:r>
              <a:rPr lang="de-DE" altLang="de-DE" sz="2000" b="0" i="0">
                <a:sym typeface="Wingdings 2" panose="05020102010507070707" pitchFamily="18" charset="2"/>
              </a:rPr>
              <a:t>(Anti-Doping Kodex)</a:t>
            </a:r>
            <a:br>
              <a:rPr lang="de-DE" altLang="de-DE" sz="2000" b="0" i="0">
                <a:sym typeface="Wingdings 2" panose="05020102010507070707" pitchFamily="18" charset="2"/>
              </a:rPr>
            </a:br>
            <a:r>
              <a:rPr lang="de-DE" altLang="de-DE" sz="2000" b="0" i="0">
                <a:sym typeface="Wingdings 2" panose="05020102010507070707" pitchFamily="18" charset="2"/>
              </a:rPr>
              <a:t>	</a:t>
            </a:r>
            <a:r>
              <a:rPr lang="de-DE" altLang="de-DE" sz="2000" i="0">
                <a:sym typeface="Wingdings 2" panose="05020102010507070707" pitchFamily="18" charset="2"/>
              </a:rPr>
              <a:t>- Regulation 22 – Sailor Classification Code</a:t>
            </a:r>
            <a:br>
              <a:rPr lang="de-DE" altLang="de-DE" sz="2000" b="0" i="0">
                <a:sym typeface="Wingdings 2" panose="05020102010507070707" pitchFamily="18" charset="2"/>
              </a:rPr>
            </a:br>
            <a:r>
              <a:rPr lang="de-DE" altLang="de-DE" sz="2000" b="0" i="0">
                <a:sym typeface="Wingdings 2" panose="05020102010507070707" pitchFamily="18" charset="2"/>
              </a:rPr>
              <a:t>	     </a:t>
            </a:r>
            <a:r>
              <a:rPr lang="de-DE" altLang="de-DE" sz="2000" b="0" i="0">
                <a:sym typeface="Wingdings 3" panose="05040102010807070707" pitchFamily="18" charset="2"/>
              </a:rPr>
              <a:t> Swiss Sailing hat zu den Regulations 19, 20 und 21</a:t>
            </a:r>
            <a:br>
              <a:rPr lang="de-DE" altLang="de-DE" sz="2000" b="0" i="0">
                <a:sym typeface="Wingdings 3" panose="05040102010807070707" pitchFamily="18" charset="2"/>
              </a:rPr>
            </a:br>
            <a:r>
              <a:rPr lang="de-DE" altLang="de-DE" sz="2000" b="0" i="0">
                <a:sym typeface="Wingdings 3" panose="05040102010807070707" pitchFamily="18" charset="2"/>
              </a:rPr>
              <a:t>	          Ausführungsbestimmungen erlassen.</a:t>
            </a:r>
          </a:p>
          <a:p>
            <a:pPr eaLnBrk="1" hangingPunct="1">
              <a:spcBef>
                <a:spcPct val="50000"/>
              </a:spcBef>
              <a:buFontTx/>
              <a:buNone/>
            </a:pPr>
            <a:r>
              <a:rPr lang="de-DE" altLang="de-DE" sz="2400" b="0" i="0">
                <a:sym typeface="Wingdings 2" panose="05020102010507070707" pitchFamily="18" charset="2"/>
              </a:rPr>
              <a:t> </a:t>
            </a:r>
            <a:r>
              <a:rPr lang="de-DE" altLang="de-DE" sz="2400" i="0">
                <a:sym typeface="Wingdings 2" panose="05020102010507070707" pitchFamily="18" charset="2"/>
              </a:rPr>
              <a:t> Race Official Manuals</a:t>
            </a:r>
            <a:br>
              <a:rPr lang="de-DE" altLang="de-DE" sz="2400" i="0">
                <a:sym typeface="Wingdings 2" panose="05020102010507070707" pitchFamily="18" charset="2"/>
              </a:rPr>
            </a:br>
            <a:r>
              <a:rPr lang="de-DE" altLang="de-DE" sz="2400" i="0">
                <a:sym typeface="Wingdings 2" panose="05020102010507070707" pitchFamily="18" charset="2"/>
              </a:rPr>
              <a:t>	</a:t>
            </a:r>
            <a:r>
              <a:rPr lang="de-DE" altLang="de-DE" sz="2000" b="0" i="0">
                <a:sym typeface="Wingdings 2" panose="05020102010507070707" pitchFamily="18" charset="2"/>
              </a:rPr>
              <a:t>Für die Regatta-Offiziellen stehen zur Verfügung</a:t>
            </a:r>
            <a:br>
              <a:rPr lang="de-DE" altLang="de-DE" sz="2000" b="0" i="0">
                <a:sym typeface="Wingdings 2" panose="05020102010507070707" pitchFamily="18" charset="2"/>
              </a:rPr>
            </a:br>
            <a:r>
              <a:rPr lang="de-DE" altLang="de-DE" sz="2000" b="0" i="0">
                <a:sym typeface="Wingdings 2" panose="05020102010507070707" pitchFamily="18" charset="2"/>
              </a:rPr>
              <a:t>	</a:t>
            </a:r>
            <a:r>
              <a:rPr lang="de-DE" altLang="de-DE" sz="2000" i="0">
                <a:sym typeface="Wingdings 2" panose="05020102010507070707" pitchFamily="18" charset="2"/>
              </a:rPr>
              <a:t>- Manual für Internationale Schiedsrichter</a:t>
            </a:r>
            <a:br>
              <a:rPr lang="de-DE" altLang="de-DE" sz="2000" i="0">
                <a:sym typeface="Wingdings 2" panose="05020102010507070707" pitchFamily="18" charset="2"/>
              </a:rPr>
            </a:br>
            <a:r>
              <a:rPr lang="de-DE" altLang="de-DE" sz="2000" i="0">
                <a:sym typeface="Wingdings 2" panose="05020102010507070707" pitchFamily="18" charset="2"/>
              </a:rPr>
              <a:t>	- Manual für Vermesser (WS Equipment Rules of Sailing)</a:t>
            </a:r>
            <a:br>
              <a:rPr lang="de-DE" altLang="de-DE" sz="2000" i="0">
                <a:sym typeface="Wingdings 2" panose="05020102010507070707" pitchFamily="18" charset="2"/>
              </a:rPr>
            </a:br>
            <a:r>
              <a:rPr lang="de-DE" altLang="de-DE" sz="2000" i="0">
                <a:sym typeface="Wingdings 2" panose="05020102010507070707" pitchFamily="18" charset="2"/>
              </a:rPr>
              <a:t>	- Manual für Wettfahrtleitungen</a:t>
            </a:r>
            <a:r>
              <a:rPr lang="de-DE" altLang="de-DE" sz="2000" b="0" i="0">
                <a:sym typeface="Wingdings 2" panose="05020102010507070707" pitchFamily="18" charset="2"/>
              </a:rPr>
              <a:t>.</a:t>
            </a:r>
            <a:endParaRPr lang="de-DE" altLang="de-DE" sz="2400" i="0">
              <a:sym typeface="Wingdings 2" panose="05020102010507070707" pitchFamily="18" charset="2"/>
            </a:endParaRPr>
          </a:p>
          <a:p>
            <a:pPr eaLnBrk="1" hangingPunct="1">
              <a:spcBef>
                <a:spcPct val="50000"/>
              </a:spcBef>
              <a:buFontTx/>
              <a:buNone/>
            </a:pPr>
            <a:r>
              <a:rPr lang="de-DE" altLang="de-DE" sz="2400" i="0">
                <a:sym typeface="Wingdings 2" panose="05020102010507070707" pitchFamily="18" charset="2"/>
              </a:rPr>
              <a:t>	</a:t>
            </a:r>
            <a:endParaRPr lang="de-DE" altLang="de-DE" sz="2000" b="0" i="0">
              <a:sym typeface="Monotype Sorts" pitchFamily="2" charset="2"/>
            </a:endParaRPr>
          </a:p>
        </p:txBody>
      </p:sp>
      <p:sp>
        <p:nvSpPr>
          <p:cNvPr id="38917" name="Fußzeilenplatzhalter 1">
            <a:extLst>
              <a:ext uri="{FF2B5EF4-FFF2-40B4-BE49-F238E27FC236}">
                <a16:creationId xmlns:a16="http://schemas.microsoft.com/office/drawing/2014/main" id="{9B98630A-5619-FD18-022D-32AB03C7DFF2}"/>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Foliennummernplatzhalter 3">
            <a:extLst>
              <a:ext uri="{FF2B5EF4-FFF2-40B4-BE49-F238E27FC236}">
                <a16:creationId xmlns:a16="http://schemas.microsoft.com/office/drawing/2014/main" id="{AE0D5724-8807-2610-E541-C7A01B7B4E96}"/>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FA60EE51-ADB4-41B7-B93C-06E644901907}" type="slidenum">
              <a:rPr lang="de-DE" altLang="de-DE" sz="1400"/>
              <a:pPr>
                <a:spcBef>
                  <a:spcPct val="0"/>
                </a:spcBef>
                <a:buFontTx/>
                <a:buNone/>
              </a:pPr>
              <a:t>15</a:t>
            </a:fld>
            <a:endParaRPr lang="de-DE" altLang="de-DE" sz="1400"/>
          </a:p>
        </p:txBody>
      </p:sp>
      <p:sp>
        <p:nvSpPr>
          <p:cNvPr id="40963" name="Text Box 2">
            <a:extLst>
              <a:ext uri="{FF2B5EF4-FFF2-40B4-BE49-F238E27FC236}">
                <a16:creationId xmlns:a16="http://schemas.microsoft.com/office/drawing/2014/main" id="{89D1846F-121F-DEB9-D197-5CF7FC58D264}"/>
              </a:ext>
            </a:extLst>
          </p:cNvPr>
          <p:cNvSpPr txBox="1">
            <a:spLocks noChangeArrowheads="1"/>
          </p:cNvSpPr>
          <p:nvPr/>
        </p:nvSpPr>
        <p:spPr bwMode="auto">
          <a:xfrm>
            <a:off x="468313" y="476250"/>
            <a:ext cx="338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de-DE" sz="2400" i="0">
                <a:sym typeface="Wingdings 2" panose="05020102010507070707" pitchFamily="18" charset="2"/>
              </a:rPr>
              <a:t>  CASES</a:t>
            </a:r>
          </a:p>
        </p:txBody>
      </p:sp>
      <p:sp>
        <p:nvSpPr>
          <p:cNvPr id="40964" name="Text Box 3">
            <a:extLst>
              <a:ext uri="{FF2B5EF4-FFF2-40B4-BE49-F238E27FC236}">
                <a16:creationId xmlns:a16="http://schemas.microsoft.com/office/drawing/2014/main" id="{36A586AB-CC23-C4E2-40C6-BDC06A27E37C}"/>
              </a:ext>
            </a:extLst>
          </p:cNvPr>
          <p:cNvSpPr txBox="1">
            <a:spLocks noChangeArrowheads="1"/>
          </p:cNvSpPr>
          <p:nvPr/>
        </p:nvSpPr>
        <p:spPr bwMode="auto">
          <a:xfrm>
            <a:off x="611188" y="1268413"/>
            <a:ext cx="8208962"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de-DE" altLang="de-DE" sz="2000" b="0" i="0">
                <a:cs typeface="Arial" panose="020B0604020202020204" pitchFamily="34" charset="0"/>
                <a:sym typeface="Monotype Sorts" pitchFamily="2" charset="2"/>
              </a:rPr>
              <a:t>●  </a:t>
            </a:r>
            <a:r>
              <a:rPr lang="de-DE" altLang="de-DE" sz="2000" b="0" i="0">
                <a:sym typeface="Monotype Sorts" pitchFamily="2" charset="2"/>
              </a:rPr>
              <a:t>Die WS-CASES</a:t>
            </a:r>
            <a:br>
              <a:rPr lang="de-DE" altLang="de-DE" sz="2000" i="0">
                <a:sym typeface="Monotype Sorts" pitchFamily="2" charset="2"/>
              </a:rPr>
            </a:br>
            <a:r>
              <a:rPr lang="de-DE" altLang="de-DE" sz="2000" i="0">
                <a:sym typeface="Monotype Sorts" pitchFamily="2" charset="2"/>
              </a:rPr>
              <a:t>	</a:t>
            </a:r>
            <a:r>
              <a:rPr lang="de-DE" altLang="de-DE" sz="2000" b="0" i="0">
                <a:sym typeface="Monotype Sorts" pitchFamily="2" charset="2"/>
              </a:rPr>
              <a:t>-  basieren auf den langjährig </a:t>
            </a:r>
            <a:r>
              <a:rPr lang="de-DE" altLang="de-DE" sz="2000" i="0">
                <a:sym typeface="Monotype Sorts" pitchFamily="2" charset="2"/>
              </a:rPr>
              <a:t>gesammelten Berufungs-</a:t>
            </a:r>
            <a:br>
              <a:rPr lang="de-DE" altLang="de-DE" sz="2000" i="0">
                <a:sym typeface="Monotype Sorts" pitchFamily="2" charset="2"/>
              </a:rPr>
            </a:br>
            <a:r>
              <a:rPr lang="de-DE" altLang="de-DE" sz="2000" i="0">
                <a:sym typeface="Monotype Sorts" pitchFamily="2" charset="2"/>
              </a:rPr>
              <a:t> 	    Entscheidungen</a:t>
            </a:r>
            <a:r>
              <a:rPr lang="de-DE" altLang="de-DE" sz="2000" b="0" i="0">
                <a:sym typeface="Monotype Sorts" pitchFamily="2" charset="2"/>
              </a:rPr>
              <a:t> der WS</a:t>
            </a:r>
            <a:br>
              <a:rPr lang="de-DE" altLang="de-DE" sz="2000" b="0" i="0">
                <a:sym typeface="Monotype Sorts" pitchFamily="2" charset="2"/>
              </a:rPr>
            </a:br>
            <a:r>
              <a:rPr lang="de-DE" altLang="de-DE" sz="2000" b="0" i="0">
                <a:sym typeface="Monotype Sorts" pitchFamily="2" charset="2"/>
              </a:rPr>
              <a:t>	-  werden laufend entsprechend dem Stand der WR </a:t>
            </a:r>
            <a:br>
              <a:rPr lang="de-DE" altLang="de-DE" sz="2000" b="0" i="0">
                <a:sym typeface="Monotype Sorts" pitchFamily="2" charset="2"/>
              </a:rPr>
            </a:br>
            <a:r>
              <a:rPr lang="de-DE" altLang="de-DE" sz="2000" b="0" i="0">
                <a:sym typeface="Monotype Sorts" pitchFamily="2" charset="2"/>
              </a:rPr>
              <a:t>	    aufgearbeitet und nachgeführt</a:t>
            </a:r>
            <a:br>
              <a:rPr lang="de-DE" altLang="de-DE" sz="2000" b="0" i="0">
                <a:sym typeface="Monotype Sorts" pitchFamily="2" charset="2"/>
              </a:rPr>
            </a:br>
            <a:endParaRPr lang="de-DE" altLang="de-DE" sz="1000" b="0" i="0">
              <a:sym typeface="Monotype Sorts" pitchFamily="2" charset="2"/>
            </a:endParaRPr>
          </a:p>
          <a:p>
            <a:pPr eaLnBrk="1" hangingPunct="1">
              <a:spcBef>
                <a:spcPct val="0"/>
              </a:spcBef>
              <a:buFontTx/>
              <a:buNone/>
            </a:pPr>
            <a:r>
              <a:rPr lang="de-DE" altLang="de-DE" sz="2000" b="0" i="0">
                <a:cs typeface="Arial" panose="020B0604020202020204" pitchFamily="34" charset="0"/>
                <a:sym typeface="Monotype Sorts" pitchFamily="2" charset="2"/>
              </a:rPr>
              <a:t>●  </a:t>
            </a:r>
            <a:r>
              <a:rPr lang="de-DE" altLang="de-DE" sz="2000" b="0" i="0">
                <a:sym typeface="Monotype Sorts" pitchFamily="2" charset="2"/>
              </a:rPr>
              <a:t>Die WS-Cases enthalten Entscheidungen von </a:t>
            </a:r>
            <a:r>
              <a:rPr lang="de-DE" altLang="de-DE" sz="2000" i="0">
                <a:sym typeface="Monotype Sorts" pitchFamily="2" charset="2"/>
              </a:rPr>
              <a:t>grundsätzlicher </a:t>
            </a:r>
            <a:br>
              <a:rPr lang="de-DE" altLang="de-DE" sz="2000" i="0">
                <a:sym typeface="Monotype Sorts" pitchFamily="2" charset="2"/>
              </a:rPr>
            </a:br>
            <a:r>
              <a:rPr lang="de-DE" altLang="de-DE" sz="2000" i="0">
                <a:sym typeface="Monotype Sorts" pitchFamily="2" charset="2"/>
              </a:rPr>
              <a:t>    Bedeutung </a:t>
            </a:r>
            <a:r>
              <a:rPr lang="de-DE" altLang="de-DE" sz="2000" b="0" i="0">
                <a:sym typeface="Monotype Sorts" pitchFamily="2" charset="2"/>
              </a:rPr>
              <a:t>für das Verständnis, die Interpretation und die</a:t>
            </a:r>
            <a:br>
              <a:rPr lang="de-DE" altLang="de-DE" sz="2000" b="0" i="0">
                <a:sym typeface="Monotype Sorts" pitchFamily="2" charset="2"/>
              </a:rPr>
            </a:br>
            <a:r>
              <a:rPr lang="de-DE" altLang="de-DE" sz="2000" b="0" i="0">
                <a:sym typeface="Monotype Sorts" pitchFamily="2" charset="2"/>
              </a:rPr>
              <a:t>    Anwendung der Regeln</a:t>
            </a:r>
            <a:br>
              <a:rPr lang="de-DE" altLang="de-DE" sz="2000" b="0" i="0">
                <a:sym typeface="Monotype Sorts" pitchFamily="2" charset="2"/>
              </a:rPr>
            </a:br>
            <a:endParaRPr lang="de-DE" altLang="de-DE" sz="1000" b="0" i="0">
              <a:sym typeface="Monotype Sorts" pitchFamily="2" charset="2"/>
            </a:endParaRPr>
          </a:p>
          <a:p>
            <a:pPr eaLnBrk="1" hangingPunct="1">
              <a:spcBef>
                <a:spcPct val="0"/>
              </a:spcBef>
              <a:buFontTx/>
              <a:buNone/>
            </a:pPr>
            <a:r>
              <a:rPr lang="de-DE" altLang="de-DE" sz="2000" b="0" i="0">
                <a:cs typeface="Arial" panose="020B0604020202020204" pitchFamily="34" charset="0"/>
                <a:sym typeface="Monotype Sorts" pitchFamily="2" charset="2"/>
              </a:rPr>
              <a:t>●  </a:t>
            </a:r>
            <a:r>
              <a:rPr lang="de-DE" altLang="de-DE" sz="2000" b="0" i="0">
                <a:sym typeface="Monotype Sorts" pitchFamily="2" charset="2"/>
              </a:rPr>
              <a:t>Die Zusammenstellung der Cases enthält ein nach Teilen der WR</a:t>
            </a:r>
            <a:br>
              <a:rPr lang="de-DE" altLang="de-DE" sz="2000" b="0" i="0">
                <a:sym typeface="Monotype Sorts" pitchFamily="2" charset="2"/>
              </a:rPr>
            </a:br>
            <a:r>
              <a:rPr lang="de-DE" altLang="de-DE" sz="2000" b="0" i="0">
                <a:sym typeface="Monotype Sorts" pitchFamily="2" charset="2"/>
              </a:rPr>
              <a:t>    geordnetes Sach- und Regel-Verzeichnis</a:t>
            </a:r>
            <a:br>
              <a:rPr lang="de-DE" altLang="de-DE" sz="2000" b="0" i="0">
                <a:sym typeface="Monotype Sorts" pitchFamily="2" charset="2"/>
              </a:rPr>
            </a:br>
            <a:endParaRPr lang="de-DE" altLang="de-DE" sz="2000" b="0" i="0">
              <a:sym typeface="Monotype Sorts" pitchFamily="2" charset="2"/>
            </a:endParaRPr>
          </a:p>
          <a:p>
            <a:pPr eaLnBrk="1" hangingPunct="1">
              <a:spcBef>
                <a:spcPct val="0"/>
              </a:spcBef>
              <a:buFontTx/>
              <a:buNone/>
            </a:pPr>
            <a:r>
              <a:rPr lang="de-DE" altLang="de-DE" sz="2000" i="0">
                <a:solidFill>
                  <a:srgbClr val="FF0000"/>
                </a:solidFill>
                <a:sym typeface="Monotype Sorts" pitchFamily="2" charset="2"/>
              </a:rPr>
              <a:t>         </a:t>
            </a:r>
            <a:r>
              <a:rPr lang="de-DE" altLang="de-DE" sz="2000" i="0">
                <a:solidFill>
                  <a:srgbClr val="0070C0"/>
                </a:solidFill>
                <a:sym typeface="Monotype Sorts" pitchFamily="2" charset="2"/>
              </a:rPr>
              <a:t>  Die WS-Cases sind sehr nützliche Interpretation-Hilfen</a:t>
            </a:r>
            <a:br>
              <a:rPr lang="de-DE" altLang="de-DE" sz="2000" i="0">
                <a:solidFill>
                  <a:srgbClr val="0070C0"/>
                </a:solidFill>
                <a:sym typeface="Monotype Sorts" pitchFamily="2" charset="2"/>
              </a:rPr>
            </a:br>
            <a:r>
              <a:rPr lang="de-DE" altLang="de-DE" sz="2000" i="0">
                <a:solidFill>
                  <a:srgbClr val="0070C0"/>
                </a:solidFill>
                <a:sym typeface="Monotype Sorts" pitchFamily="2" charset="2"/>
              </a:rPr>
              <a:t>           In einigen Fällen als Entscheidungs-Hilfe unerlässlich</a:t>
            </a:r>
            <a:br>
              <a:rPr lang="de-DE" altLang="de-DE" sz="2000" b="0" i="0">
                <a:solidFill>
                  <a:srgbClr val="FF0000"/>
                </a:solidFill>
                <a:sym typeface="Monotype Sorts" pitchFamily="2" charset="2"/>
              </a:rPr>
            </a:br>
            <a:endParaRPr lang="de-DE" altLang="de-DE" sz="2000" b="0" i="0">
              <a:solidFill>
                <a:srgbClr val="FF0000"/>
              </a:solidFill>
              <a:sym typeface="Monotype Sorts" pitchFamily="2" charset="2"/>
            </a:endParaRPr>
          </a:p>
          <a:p>
            <a:pPr eaLnBrk="1" hangingPunct="1">
              <a:spcBef>
                <a:spcPct val="0"/>
              </a:spcBef>
              <a:buFontTx/>
              <a:buNone/>
            </a:pPr>
            <a:r>
              <a:rPr lang="de-DE" altLang="de-DE" sz="2000" b="0" i="0">
                <a:solidFill>
                  <a:srgbClr val="FF0000"/>
                </a:solidFill>
                <a:sym typeface="Monotype Sorts" pitchFamily="2" charset="2"/>
              </a:rPr>
              <a:t>	 		</a:t>
            </a:r>
            <a:endParaRPr lang="de-DE" altLang="de-DE" sz="2000" b="0" i="0"/>
          </a:p>
        </p:txBody>
      </p:sp>
      <p:sp>
        <p:nvSpPr>
          <p:cNvPr id="40965" name="Fußzeilenplatzhalter 1">
            <a:extLst>
              <a:ext uri="{FF2B5EF4-FFF2-40B4-BE49-F238E27FC236}">
                <a16:creationId xmlns:a16="http://schemas.microsoft.com/office/drawing/2014/main" id="{DA306CC4-2DB0-C2F6-FD16-93F2332B24F2}"/>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Foliennummernplatzhalter 3">
            <a:extLst>
              <a:ext uri="{FF2B5EF4-FFF2-40B4-BE49-F238E27FC236}">
                <a16:creationId xmlns:a16="http://schemas.microsoft.com/office/drawing/2014/main" id="{E47769CA-5D55-2147-99A5-DF365617B812}"/>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9E86D58A-283F-4E80-AF31-376554BA46DD}" type="slidenum">
              <a:rPr lang="de-DE" altLang="de-DE" sz="1400"/>
              <a:pPr>
                <a:spcBef>
                  <a:spcPct val="0"/>
                </a:spcBef>
                <a:buFontTx/>
                <a:buNone/>
              </a:pPr>
              <a:t>16</a:t>
            </a:fld>
            <a:endParaRPr lang="de-DE" altLang="de-DE" sz="1400"/>
          </a:p>
        </p:txBody>
      </p:sp>
      <p:sp>
        <p:nvSpPr>
          <p:cNvPr id="43011" name="Text Box 2">
            <a:extLst>
              <a:ext uri="{FF2B5EF4-FFF2-40B4-BE49-F238E27FC236}">
                <a16:creationId xmlns:a16="http://schemas.microsoft.com/office/drawing/2014/main" id="{AC0E8A14-45A3-42FD-384B-5FDC2D544833}"/>
              </a:ext>
            </a:extLst>
          </p:cNvPr>
          <p:cNvSpPr txBox="1">
            <a:spLocks noChangeArrowheads="1"/>
          </p:cNvSpPr>
          <p:nvPr/>
        </p:nvSpPr>
        <p:spPr bwMode="auto">
          <a:xfrm>
            <a:off x="366713" y="157163"/>
            <a:ext cx="662463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i="0"/>
              <a:t>2.3  Reglemente Swiss Sailing</a:t>
            </a:r>
            <a:endParaRPr lang="de-DE" altLang="de-DE" i="0"/>
          </a:p>
        </p:txBody>
      </p:sp>
      <p:sp>
        <p:nvSpPr>
          <p:cNvPr id="43012" name="Text Box 3">
            <a:extLst>
              <a:ext uri="{FF2B5EF4-FFF2-40B4-BE49-F238E27FC236}">
                <a16:creationId xmlns:a16="http://schemas.microsoft.com/office/drawing/2014/main" id="{52F6EEBF-A79F-396D-408E-E581248CD882}"/>
              </a:ext>
            </a:extLst>
          </p:cNvPr>
          <p:cNvSpPr txBox="1">
            <a:spLocks noChangeArrowheads="1"/>
          </p:cNvSpPr>
          <p:nvPr/>
        </p:nvSpPr>
        <p:spPr bwMode="auto">
          <a:xfrm>
            <a:off x="581025" y="860425"/>
            <a:ext cx="8280400"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de-DE" sz="2000" i="0">
                <a:sym typeface="Wingdings" panose="05000000000000000000" pitchFamily="2" charset="2"/>
              </a:rPr>
              <a:t>  Reglement für die Durchführung von Fleet-Race-Schweizer-</a:t>
            </a:r>
            <a:br>
              <a:rPr lang="de-DE" altLang="de-DE" sz="2000" i="0">
                <a:sym typeface="Wingdings" panose="05000000000000000000" pitchFamily="2" charset="2"/>
              </a:rPr>
            </a:br>
            <a:r>
              <a:rPr lang="de-DE" altLang="de-DE" sz="2000" i="0">
                <a:sym typeface="Wingdings" panose="05000000000000000000" pitchFamily="2" charset="2"/>
              </a:rPr>
              <a:t>     Meisterschaften mit Beilage 1:  Terminplan</a:t>
            </a:r>
          </a:p>
          <a:p>
            <a:pPr eaLnBrk="1" hangingPunct="1">
              <a:spcBef>
                <a:spcPct val="50000"/>
              </a:spcBef>
              <a:buFontTx/>
              <a:buNone/>
            </a:pPr>
            <a:r>
              <a:rPr lang="de-DE" altLang="de-DE" sz="2000" i="0">
                <a:sym typeface="Wingdings" panose="05000000000000000000" pitchFamily="2" charset="2"/>
              </a:rPr>
              <a:t>  Reglement für Open-Match-Race-Schweizermeisterschaften</a:t>
            </a:r>
          </a:p>
          <a:p>
            <a:pPr eaLnBrk="1" hangingPunct="1">
              <a:spcBef>
                <a:spcPct val="50000"/>
              </a:spcBef>
              <a:buFontTx/>
              <a:buNone/>
            </a:pPr>
            <a:br>
              <a:rPr lang="de-DE" altLang="de-DE" sz="800" i="0">
                <a:sym typeface="Wingdings" panose="05000000000000000000" pitchFamily="2" charset="2"/>
              </a:rPr>
            </a:br>
            <a:r>
              <a:rPr lang="de-DE" altLang="de-DE" sz="2000" i="0">
                <a:sym typeface="Wingdings" panose="05000000000000000000" pitchFamily="2" charset="2"/>
              </a:rPr>
              <a:t>  Reglement für Klassenvereinigungen</a:t>
            </a:r>
          </a:p>
          <a:p>
            <a:pPr eaLnBrk="1" hangingPunct="1">
              <a:spcBef>
                <a:spcPct val="50000"/>
              </a:spcBef>
              <a:buFontTx/>
              <a:buNone/>
            </a:pPr>
            <a:r>
              <a:rPr lang="de-DE" altLang="de-DE" sz="2000" i="0">
                <a:sym typeface="Wingdings" panose="05000000000000000000" pitchFamily="2" charset="2"/>
              </a:rPr>
              <a:t>  Ausführungsbestimmungen</a:t>
            </a:r>
            <a:br>
              <a:rPr lang="de-DE" altLang="de-DE" sz="2000" i="0">
                <a:sym typeface="Wingdings" panose="05000000000000000000" pitchFamily="2" charset="2"/>
              </a:rPr>
            </a:br>
            <a:r>
              <a:rPr lang="de-DE" altLang="de-DE" sz="2000" i="0">
                <a:sym typeface="Wingdings" panose="05000000000000000000" pitchFamily="2" charset="2"/>
              </a:rPr>
              <a:t>	- </a:t>
            </a:r>
            <a:r>
              <a:rPr lang="de-DE" altLang="de-DE" sz="2000" b="0" i="0">
                <a:sym typeface="Wingdings" panose="05000000000000000000" pitchFamily="2" charset="2"/>
              </a:rPr>
              <a:t>zu den Regulations 19 der WS:</a:t>
            </a:r>
            <a:br>
              <a:rPr lang="de-DE" altLang="de-DE" sz="2000" i="0">
                <a:sym typeface="Wingdings" panose="05000000000000000000" pitchFamily="2" charset="2"/>
              </a:rPr>
            </a:br>
            <a:r>
              <a:rPr lang="de-DE" altLang="de-DE" sz="2000" i="0">
                <a:sym typeface="Wingdings" panose="05000000000000000000" pitchFamily="2" charset="2"/>
              </a:rPr>
              <a:t>	  		„Startberechtigung an Regatten“</a:t>
            </a:r>
            <a:br>
              <a:rPr lang="de-DE" altLang="de-DE" sz="2000" i="0">
                <a:sym typeface="Wingdings" panose="05000000000000000000" pitchFamily="2" charset="2"/>
              </a:rPr>
            </a:br>
            <a:r>
              <a:rPr lang="de-DE" altLang="de-DE" sz="2000" i="0">
                <a:sym typeface="Wingdings" panose="05000000000000000000" pitchFamily="2" charset="2"/>
              </a:rPr>
              <a:t>	- </a:t>
            </a:r>
            <a:r>
              <a:rPr lang="de-DE" altLang="de-DE" sz="2000" b="0" i="0">
                <a:sym typeface="Wingdings" panose="05000000000000000000" pitchFamily="2" charset="2"/>
              </a:rPr>
              <a:t>zu den Regulations 20 der WS:</a:t>
            </a:r>
            <a:br>
              <a:rPr lang="de-DE" altLang="de-DE" sz="2000" i="0">
                <a:sym typeface="Wingdings" panose="05000000000000000000" pitchFamily="2" charset="2"/>
              </a:rPr>
            </a:br>
            <a:r>
              <a:rPr lang="de-DE" altLang="de-DE" sz="2000" i="0">
                <a:sym typeface="Wingdings" panose="05000000000000000000" pitchFamily="2" charset="2"/>
              </a:rPr>
              <a:t>  	  		„Werbung“</a:t>
            </a:r>
            <a:br>
              <a:rPr lang="de-DE" altLang="de-DE" sz="2000" i="0">
                <a:sym typeface="Wingdings" panose="05000000000000000000" pitchFamily="2" charset="2"/>
              </a:rPr>
            </a:br>
            <a:r>
              <a:rPr lang="de-DE" altLang="de-DE" sz="2000" i="0">
                <a:sym typeface="Wingdings" panose="05000000000000000000" pitchFamily="2" charset="2"/>
              </a:rPr>
              <a:t>	- </a:t>
            </a:r>
            <a:r>
              <a:rPr lang="de-DE" altLang="de-DE" sz="2000" b="0" i="0">
                <a:sym typeface="Wingdings" panose="05000000000000000000" pitchFamily="2" charset="2"/>
              </a:rPr>
              <a:t>zu den Regulations 21 der WS:</a:t>
            </a:r>
            <a:br>
              <a:rPr lang="de-DE" altLang="de-DE" sz="2000" b="0" i="0">
                <a:sym typeface="Wingdings" panose="05000000000000000000" pitchFamily="2" charset="2"/>
              </a:rPr>
            </a:br>
            <a:r>
              <a:rPr lang="de-DE" altLang="de-DE" sz="2000" b="0" i="0">
                <a:sym typeface="Wingdings" panose="05000000000000000000" pitchFamily="2" charset="2"/>
              </a:rPr>
              <a:t>  	  		</a:t>
            </a:r>
            <a:r>
              <a:rPr lang="de-DE" altLang="de-DE" sz="2000" i="0">
                <a:sym typeface="Wingdings" panose="05000000000000000000" pitchFamily="2" charset="2"/>
              </a:rPr>
              <a:t>„Doping“</a:t>
            </a:r>
            <a:br>
              <a:rPr lang="de-DE" altLang="de-DE" sz="2000" i="0">
                <a:sym typeface="Wingdings" panose="05000000000000000000" pitchFamily="2" charset="2"/>
              </a:rPr>
            </a:br>
            <a:r>
              <a:rPr lang="de-DE" altLang="de-DE" sz="2000" i="0">
                <a:sym typeface="Wingdings" panose="05000000000000000000" pitchFamily="2" charset="2"/>
              </a:rPr>
              <a:t>	-</a:t>
            </a:r>
            <a:r>
              <a:rPr lang="de-DE" altLang="de-DE" sz="2000" b="0" i="0">
                <a:sym typeface="Wingdings" panose="05000000000000000000" pitchFamily="2" charset="2"/>
              </a:rPr>
              <a:t> zum Swiss Sailing Reglement für:</a:t>
            </a:r>
            <a:br>
              <a:rPr lang="de-DE" altLang="de-DE" sz="2000" b="0" i="0">
                <a:sym typeface="Wingdings" panose="05000000000000000000" pitchFamily="2" charset="2"/>
              </a:rPr>
            </a:br>
            <a:r>
              <a:rPr lang="de-DE" altLang="de-DE" sz="2000" b="0" i="0">
                <a:sym typeface="Wingdings" panose="05000000000000000000" pitchFamily="2" charset="2"/>
              </a:rPr>
              <a:t>			</a:t>
            </a:r>
            <a:r>
              <a:rPr lang="de-DE" altLang="de-DE" sz="2000" i="0">
                <a:sym typeface="Wingdings" panose="05000000000000000000" pitchFamily="2" charset="2"/>
              </a:rPr>
              <a:t>„Schweizermeisterschaften“</a:t>
            </a:r>
            <a:r>
              <a:rPr lang="de-DE" altLang="de-DE" sz="2000" b="0" i="0">
                <a:sym typeface="Wingdings" panose="05000000000000000000" pitchFamily="2" charset="2"/>
              </a:rPr>
              <a:t> </a:t>
            </a:r>
            <a:endParaRPr lang="de-DE" altLang="de-DE" sz="2000" i="0">
              <a:sym typeface="Wingdings" panose="05000000000000000000" pitchFamily="2" charset="2"/>
            </a:endParaRPr>
          </a:p>
          <a:p>
            <a:pPr eaLnBrk="1" hangingPunct="1">
              <a:spcBef>
                <a:spcPct val="50000"/>
              </a:spcBef>
              <a:buFontTx/>
              <a:buNone/>
            </a:pPr>
            <a:r>
              <a:rPr lang="de-DE" altLang="de-DE" sz="2000" i="0">
                <a:sym typeface="Wingdings" panose="05000000000000000000" pitchFamily="2" charset="2"/>
              </a:rPr>
              <a:t>  Berufungs – Reglement</a:t>
            </a:r>
          </a:p>
          <a:p>
            <a:pPr eaLnBrk="1" hangingPunct="1">
              <a:spcBef>
                <a:spcPct val="50000"/>
              </a:spcBef>
              <a:buFontTx/>
              <a:buNone/>
            </a:pPr>
            <a:r>
              <a:rPr lang="de-DE" altLang="de-DE" sz="2000" i="0">
                <a:sym typeface="Wingdings" panose="05000000000000000000" pitchFamily="2" charset="2"/>
              </a:rPr>
              <a:t>  Spesen – Reglement</a:t>
            </a:r>
          </a:p>
        </p:txBody>
      </p:sp>
      <p:sp>
        <p:nvSpPr>
          <p:cNvPr id="43013" name="Fußzeilenplatzhalter 1">
            <a:extLst>
              <a:ext uri="{FF2B5EF4-FFF2-40B4-BE49-F238E27FC236}">
                <a16:creationId xmlns:a16="http://schemas.microsoft.com/office/drawing/2014/main" id="{9CAF985E-1A6B-A8F7-217E-46153473BF40}"/>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Foliennummernplatzhalter 3">
            <a:extLst>
              <a:ext uri="{FF2B5EF4-FFF2-40B4-BE49-F238E27FC236}">
                <a16:creationId xmlns:a16="http://schemas.microsoft.com/office/drawing/2014/main" id="{2337498D-8800-32EC-415D-0AB4D8FF6A33}"/>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55D6A843-7A83-4E39-BD09-A70BEEC12B4B}" type="slidenum">
              <a:rPr lang="de-DE" altLang="de-DE" sz="1400"/>
              <a:pPr>
                <a:spcBef>
                  <a:spcPct val="0"/>
                </a:spcBef>
                <a:buFontTx/>
                <a:buNone/>
              </a:pPr>
              <a:t>17</a:t>
            </a:fld>
            <a:endParaRPr lang="de-DE" altLang="de-DE" sz="1400"/>
          </a:p>
        </p:txBody>
      </p:sp>
      <p:sp>
        <p:nvSpPr>
          <p:cNvPr id="45059" name="Text Box 2">
            <a:extLst>
              <a:ext uri="{FF2B5EF4-FFF2-40B4-BE49-F238E27FC236}">
                <a16:creationId xmlns:a16="http://schemas.microsoft.com/office/drawing/2014/main" id="{4E4F6D17-9285-06CB-ED48-CC4238662C94}"/>
              </a:ext>
            </a:extLst>
          </p:cNvPr>
          <p:cNvSpPr txBox="1">
            <a:spLocks noChangeArrowheads="1"/>
          </p:cNvSpPr>
          <p:nvPr/>
        </p:nvSpPr>
        <p:spPr bwMode="auto">
          <a:xfrm>
            <a:off x="250825" y="476250"/>
            <a:ext cx="70564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i="0"/>
              <a:t>2.4  Die Wettfahrtregeln – Segeln</a:t>
            </a:r>
            <a:endParaRPr lang="de-DE" altLang="de-DE" i="0"/>
          </a:p>
        </p:txBody>
      </p:sp>
      <p:sp>
        <p:nvSpPr>
          <p:cNvPr id="45060" name="Text Box 3">
            <a:extLst>
              <a:ext uri="{FF2B5EF4-FFF2-40B4-BE49-F238E27FC236}">
                <a16:creationId xmlns:a16="http://schemas.microsoft.com/office/drawing/2014/main" id="{FE9E296F-5F10-7BFF-4857-88AE085B133D}"/>
              </a:ext>
            </a:extLst>
          </p:cNvPr>
          <p:cNvSpPr txBox="1">
            <a:spLocks noChangeArrowheads="1"/>
          </p:cNvSpPr>
          <p:nvPr/>
        </p:nvSpPr>
        <p:spPr bwMode="auto">
          <a:xfrm>
            <a:off x="323850" y="1196975"/>
            <a:ext cx="8675688"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de-CH" altLang="de-DE" sz="2800" i="0"/>
              <a:t>Inhalt und Aufbau:</a:t>
            </a:r>
          </a:p>
          <a:p>
            <a:pPr eaLnBrk="1" hangingPunct="1">
              <a:spcBef>
                <a:spcPct val="0"/>
              </a:spcBef>
              <a:buFontTx/>
              <a:buNone/>
            </a:pPr>
            <a:r>
              <a:rPr lang="de-CH" altLang="de-DE" sz="2000" i="0"/>
              <a:t>	</a:t>
            </a:r>
          </a:p>
          <a:p>
            <a:pPr eaLnBrk="1" hangingPunct="1">
              <a:spcBef>
                <a:spcPct val="0"/>
              </a:spcBef>
              <a:buFontTx/>
              <a:buNone/>
            </a:pPr>
            <a:r>
              <a:rPr lang="de-CH" altLang="de-DE" sz="2000" i="0"/>
              <a:t>Hinweise DSV, OeSV, Swiss Sailing	</a:t>
            </a:r>
            <a:br>
              <a:rPr lang="de-CH" altLang="de-DE" sz="2000" i="0"/>
            </a:br>
            <a:r>
              <a:rPr lang="de-CH" altLang="de-DE" sz="2000" i="0"/>
              <a:t>Einleitung</a:t>
            </a:r>
            <a:br>
              <a:rPr lang="de-CH" altLang="de-DE" sz="2000" i="0"/>
            </a:br>
            <a:r>
              <a:rPr lang="de-CH" altLang="de-DE" sz="2000" i="0"/>
              <a:t>Definitionen</a:t>
            </a:r>
            <a:br>
              <a:rPr lang="de-CH" altLang="de-DE" sz="2000" i="0"/>
            </a:br>
            <a:r>
              <a:rPr lang="de-CH" altLang="de-DE" sz="2000" i="0"/>
              <a:t>Grundprinzip - Sportliches Verhalten und die Regeln</a:t>
            </a:r>
          </a:p>
          <a:p>
            <a:pPr eaLnBrk="1" hangingPunct="1">
              <a:spcBef>
                <a:spcPct val="0"/>
              </a:spcBef>
              <a:buFontTx/>
              <a:buNone/>
            </a:pPr>
            <a:r>
              <a:rPr lang="de-CH" altLang="de-DE" sz="2000" i="0"/>
              <a:t>Teil 1	Grundregeln	</a:t>
            </a:r>
          </a:p>
          <a:p>
            <a:pPr eaLnBrk="1" hangingPunct="1">
              <a:spcBef>
                <a:spcPct val="0"/>
              </a:spcBef>
              <a:buFontTx/>
              <a:buNone/>
            </a:pPr>
            <a:r>
              <a:rPr lang="de-CH" altLang="de-DE" sz="2000" i="0"/>
              <a:t>Teil 2	Begegnung von Booten	</a:t>
            </a:r>
          </a:p>
          <a:p>
            <a:pPr eaLnBrk="1" hangingPunct="1">
              <a:spcBef>
                <a:spcPct val="0"/>
              </a:spcBef>
              <a:buFontTx/>
              <a:buNone/>
            </a:pPr>
            <a:r>
              <a:rPr lang="de-CH" altLang="de-DE" sz="2000" i="0"/>
              <a:t>Teil 3	Durchführung einer Wettfahrt	</a:t>
            </a:r>
          </a:p>
          <a:p>
            <a:pPr eaLnBrk="1" hangingPunct="1">
              <a:spcBef>
                <a:spcPct val="0"/>
              </a:spcBef>
              <a:buFontTx/>
              <a:buNone/>
            </a:pPr>
            <a:r>
              <a:rPr lang="de-CH" altLang="de-DE" sz="2000" i="0"/>
              <a:t>Teil 4	Weitere Erfordernisse während der Wettfahrt	</a:t>
            </a:r>
          </a:p>
          <a:p>
            <a:pPr eaLnBrk="1" hangingPunct="1">
              <a:spcBef>
                <a:spcPct val="0"/>
              </a:spcBef>
              <a:buFontTx/>
              <a:buNone/>
            </a:pPr>
            <a:r>
              <a:rPr lang="de-CH" altLang="de-DE" sz="2000" i="0"/>
              <a:t>Teil 5	Proteste, Wiedergutmachung, Verhandlungen und Berufung	</a:t>
            </a:r>
          </a:p>
          <a:p>
            <a:pPr eaLnBrk="1" hangingPunct="1">
              <a:spcBef>
                <a:spcPct val="0"/>
              </a:spcBef>
              <a:buFontTx/>
              <a:buNone/>
            </a:pPr>
            <a:r>
              <a:rPr lang="de-CH" altLang="de-DE" sz="2000" i="0"/>
              <a:t>Teil 6	Meldung und Qualifikation	</a:t>
            </a:r>
          </a:p>
          <a:p>
            <a:pPr eaLnBrk="1" hangingPunct="1">
              <a:spcBef>
                <a:spcPct val="0"/>
              </a:spcBef>
              <a:buFontTx/>
              <a:buNone/>
            </a:pPr>
            <a:r>
              <a:rPr lang="de-CH" altLang="de-DE" sz="2000" i="0"/>
              <a:t>Teil 7	Veranstaltung einer Wettfahrt	</a:t>
            </a:r>
          </a:p>
          <a:p>
            <a:pPr eaLnBrk="1" hangingPunct="1">
              <a:spcBef>
                <a:spcPct val="0"/>
              </a:spcBef>
              <a:buFontTx/>
              <a:buNone/>
            </a:pPr>
            <a:r>
              <a:rPr lang="de-CH" altLang="de-DE" sz="2000" i="0"/>
              <a:t>Anhänge  A bis R	</a:t>
            </a:r>
          </a:p>
          <a:p>
            <a:pPr eaLnBrk="1" hangingPunct="1">
              <a:spcBef>
                <a:spcPct val="0"/>
              </a:spcBef>
              <a:buFontTx/>
              <a:buNone/>
            </a:pPr>
            <a:r>
              <a:rPr lang="de-CH" altLang="de-DE" sz="2000" i="0"/>
              <a:t>Zusätze DSV-OeSV- Swiss Sailing  (im Text bei den Regeln)</a:t>
            </a:r>
          </a:p>
          <a:p>
            <a:pPr eaLnBrk="1" hangingPunct="1">
              <a:spcBef>
                <a:spcPct val="0"/>
              </a:spcBef>
              <a:buFontTx/>
              <a:buNone/>
            </a:pPr>
            <a:r>
              <a:rPr lang="de-CH" altLang="de-DE" sz="2000" i="0"/>
              <a:t>Wettfahrtsignale</a:t>
            </a:r>
            <a:endParaRPr lang="de-DE" altLang="de-DE" sz="2000" i="0"/>
          </a:p>
        </p:txBody>
      </p:sp>
      <p:sp>
        <p:nvSpPr>
          <p:cNvPr id="45061" name="Fußzeilenplatzhalter 1">
            <a:extLst>
              <a:ext uri="{FF2B5EF4-FFF2-40B4-BE49-F238E27FC236}">
                <a16:creationId xmlns:a16="http://schemas.microsoft.com/office/drawing/2014/main" id="{02874405-573C-E847-2F9B-8188EC049DE5}"/>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liennummernplatzhalter 3">
            <a:extLst>
              <a:ext uri="{FF2B5EF4-FFF2-40B4-BE49-F238E27FC236}">
                <a16:creationId xmlns:a16="http://schemas.microsoft.com/office/drawing/2014/main" id="{0C756BE9-561F-04AB-EA79-7AC059E3AEC7}"/>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8020BE2E-12EB-4F33-BC4F-71DB40C5BEBE}" type="slidenum">
              <a:rPr lang="de-DE" altLang="de-DE" sz="1400"/>
              <a:pPr>
                <a:spcBef>
                  <a:spcPct val="0"/>
                </a:spcBef>
                <a:buFontTx/>
                <a:buNone/>
              </a:pPr>
              <a:t>18</a:t>
            </a:fld>
            <a:endParaRPr lang="de-DE" altLang="de-DE" sz="1400"/>
          </a:p>
        </p:txBody>
      </p:sp>
      <p:sp>
        <p:nvSpPr>
          <p:cNvPr id="47107" name="Text Box 2">
            <a:extLst>
              <a:ext uri="{FF2B5EF4-FFF2-40B4-BE49-F238E27FC236}">
                <a16:creationId xmlns:a16="http://schemas.microsoft.com/office/drawing/2014/main" id="{1B6C4D68-307A-CA80-8457-59EC8E8921A4}"/>
              </a:ext>
            </a:extLst>
          </p:cNvPr>
          <p:cNvSpPr txBox="1">
            <a:spLocks noChangeArrowheads="1"/>
          </p:cNvSpPr>
          <p:nvPr/>
        </p:nvSpPr>
        <p:spPr bwMode="auto">
          <a:xfrm>
            <a:off x="684213" y="188913"/>
            <a:ext cx="59055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sz="2800" i="0"/>
              <a:t>Grundsätzliches in den WR</a:t>
            </a:r>
            <a:endParaRPr lang="de-DE" altLang="de-DE" sz="2800" i="0"/>
          </a:p>
        </p:txBody>
      </p:sp>
      <p:sp>
        <p:nvSpPr>
          <p:cNvPr id="47108" name="Text Box 3">
            <a:extLst>
              <a:ext uri="{FF2B5EF4-FFF2-40B4-BE49-F238E27FC236}">
                <a16:creationId xmlns:a16="http://schemas.microsoft.com/office/drawing/2014/main" id="{D4FB4948-315C-0BBF-93E6-04390792870A}"/>
              </a:ext>
            </a:extLst>
          </p:cNvPr>
          <p:cNvSpPr txBox="1">
            <a:spLocks noChangeArrowheads="1"/>
          </p:cNvSpPr>
          <p:nvPr/>
        </p:nvSpPr>
        <p:spPr bwMode="auto">
          <a:xfrm>
            <a:off x="827088" y="836613"/>
            <a:ext cx="8137525" cy="547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de-DE" sz="2000" i="0">
                <a:sym typeface="Wingdings 2" panose="05020102010507070707" pitchFamily="18" charset="2"/>
              </a:rPr>
              <a:t>  Teil 1 der WR – Grundregeln</a:t>
            </a:r>
          </a:p>
          <a:p>
            <a:pPr eaLnBrk="1" hangingPunct="1">
              <a:spcBef>
                <a:spcPct val="50000"/>
              </a:spcBef>
              <a:buFontTx/>
              <a:buNone/>
            </a:pPr>
            <a:r>
              <a:rPr lang="de-CH" altLang="de-DE" sz="2000" i="0">
                <a:sym typeface="Wingdings 2" panose="05020102010507070707" pitchFamily="18" charset="2"/>
              </a:rPr>
              <a:t>	1  Sicherheit: </a:t>
            </a:r>
            <a:r>
              <a:rPr lang="de-CH" altLang="de-DE" sz="2000" b="0" i="0">
                <a:sym typeface="Wingdings 2" panose="05020102010507070707" pitchFamily="18" charset="2"/>
              </a:rPr>
              <a:t>Hilfeleistung bei Gefahr, Rettungsmittel</a:t>
            </a:r>
            <a:br>
              <a:rPr lang="de-CH" altLang="de-DE" sz="2000" i="0">
                <a:sym typeface="Wingdings 2" panose="05020102010507070707" pitchFamily="18" charset="2"/>
              </a:rPr>
            </a:br>
            <a:r>
              <a:rPr lang="de-CH" altLang="de-DE" sz="2000" i="0">
                <a:sym typeface="Wingdings 2" panose="05020102010507070707" pitchFamily="18" charset="2"/>
              </a:rPr>
              <a:t>	2  Faires Segeln: </a:t>
            </a:r>
            <a:r>
              <a:rPr lang="de-CH" altLang="de-DE" sz="2000" b="0" i="0">
                <a:sym typeface="Wingdings 2" panose="05020102010507070707" pitchFamily="18" charset="2"/>
              </a:rPr>
              <a:t>Einhalten der Grundsätze für sportliches</a:t>
            </a:r>
            <a:br>
              <a:rPr lang="de-CH" altLang="de-DE" sz="2000" b="0" i="0">
                <a:sym typeface="Wingdings 2" panose="05020102010507070707" pitchFamily="18" charset="2"/>
              </a:rPr>
            </a:br>
            <a:r>
              <a:rPr lang="de-CH" altLang="de-DE" sz="2000" b="0" i="0">
                <a:sym typeface="Wingdings 2" panose="05020102010507070707" pitchFamily="18" charset="2"/>
              </a:rPr>
              <a:t>			    Verhalten und Fairness</a:t>
            </a:r>
            <a:br>
              <a:rPr lang="de-CH" altLang="de-DE" sz="2000" b="0" i="0">
                <a:sym typeface="Wingdings 2" panose="05020102010507070707" pitchFamily="18" charset="2"/>
              </a:rPr>
            </a:br>
            <a:r>
              <a:rPr lang="de-CH" altLang="de-DE" sz="2000" i="0">
                <a:sym typeface="Wingdings 2" panose="05020102010507070707" pitchFamily="18" charset="2"/>
              </a:rPr>
              <a:t>	3  Entscheidung zur Teilnahme an einer Wettfahrt:</a:t>
            </a:r>
            <a:br>
              <a:rPr lang="de-CH" altLang="de-DE" sz="2000" i="0">
                <a:sym typeface="Wingdings 2" panose="05020102010507070707" pitchFamily="18" charset="2"/>
              </a:rPr>
            </a:br>
            <a:r>
              <a:rPr lang="de-CH" altLang="de-DE" sz="2000" i="0">
                <a:sym typeface="Wingdings 2" panose="05020102010507070707" pitchFamily="18" charset="2"/>
              </a:rPr>
              <a:t>		</a:t>
            </a:r>
            <a:r>
              <a:rPr lang="de-CH" altLang="de-DE" sz="2000" b="0" i="0">
                <a:sym typeface="Wingdings 2" panose="05020102010507070707" pitchFamily="18" charset="2"/>
              </a:rPr>
              <a:t>Entscheidung liegt allein beim Teilnehmer</a:t>
            </a:r>
            <a:br>
              <a:rPr lang="de-CH" altLang="de-DE" sz="2000" i="0">
                <a:sym typeface="Wingdings 2" panose="05020102010507070707" pitchFamily="18" charset="2"/>
              </a:rPr>
            </a:br>
            <a:r>
              <a:rPr lang="de-CH" altLang="de-DE" sz="2000" i="0">
                <a:sym typeface="Wingdings 2" panose="05020102010507070707" pitchFamily="18" charset="2"/>
              </a:rPr>
              <a:t>	4  Anerkennung der Regeln: </a:t>
            </a:r>
            <a:r>
              <a:rPr lang="de-CH" altLang="de-DE" sz="2000" b="0" i="0">
                <a:sym typeface="Wingdings 2" panose="05020102010507070707" pitchFamily="18" charset="2"/>
              </a:rPr>
              <a:t>Durch die Teilnahme</a:t>
            </a:r>
            <a:br>
              <a:rPr lang="de-CH" altLang="de-DE" sz="2000" i="0">
                <a:sym typeface="Wingdings 2" panose="05020102010507070707" pitchFamily="18" charset="2"/>
              </a:rPr>
            </a:br>
            <a:r>
              <a:rPr lang="de-CH" altLang="de-DE" sz="2000" i="0">
                <a:sym typeface="Wingdings 2" panose="05020102010507070707" pitchFamily="18" charset="2"/>
              </a:rPr>
              <a:t>	5  Regeln für Veranstalter und Offizielle: 				</a:t>
            </a:r>
            <a:r>
              <a:rPr lang="de-CH" altLang="de-DE" sz="2000" b="0" i="0">
                <a:sym typeface="Wingdings 2" panose="05020102010507070707" pitchFamily="18" charset="2"/>
              </a:rPr>
              <a:t>Auch an Regeln gebunden</a:t>
            </a:r>
          </a:p>
          <a:p>
            <a:pPr eaLnBrk="1" hangingPunct="1">
              <a:spcBef>
                <a:spcPct val="50000"/>
              </a:spcBef>
              <a:buFontTx/>
              <a:buNone/>
            </a:pPr>
            <a:r>
              <a:rPr lang="de-CH" altLang="de-DE" sz="2000" i="0">
                <a:sym typeface="Wingdings 2" panose="05020102010507070707" pitchFamily="18" charset="2"/>
              </a:rPr>
              <a:t>  Sportliches Verhalten und die Regeln – Annahme von Strafen:</a:t>
            </a:r>
            <a:br>
              <a:rPr lang="de-CH" altLang="de-DE" sz="2000" i="0">
                <a:sym typeface="Wingdings 2" panose="05020102010507070707" pitchFamily="18" charset="2"/>
              </a:rPr>
            </a:br>
            <a:r>
              <a:rPr lang="de-CH" altLang="de-DE" sz="2000" i="0">
                <a:sym typeface="Wingdings 2" panose="05020102010507070707" pitchFamily="18" charset="2"/>
              </a:rPr>
              <a:t>	</a:t>
            </a:r>
            <a:r>
              <a:rPr lang="de-CH" altLang="de-DE" sz="2000" i="0">
                <a:cs typeface="Arial" panose="020B0604020202020204" pitchFamily="34" charset="0"/>
                <a:sym typeface="Wingdings 2" panose="05020102010507070707" pitchFamily="18" charset="2"/>
              </a:rPr>
              <a:t>● </a:t>
            </a:r>
            <a:r>
              <a:rPr lang="de-CH" altLang="de-DE" sz="2000" i="0">
                <a:sym typeface="Wingdings 2" panose="05020102010507070707" pitchFamily="18" charset="2"/>
              </a:rPr>
              <a:t> </a:t>
            </a:r>
            <a:r>
              <a:rPr lang="de-CH" altLang="de-DE" sz="2000" b="0" i="0">
                <a:sym typeface="Wingdings 2" panose="05020102010507070707" pitchFamily="18" charset="2"/>
              </a:rPr>
              <a:t>Das Regelwerk WR ist für die Teilnehmer verbindlich.</a:t>
            </a:r>
            <a:br>
              <a:rPr lang="de-CH" altLang="de-DE" sz="2000" b="0" i="0">
                <a:sym typeface="Wingdings 2" panose="05020102010507070707" pitchFamily="18" charset="2"/>
              </a:rPr>
            </a:br>
            <a:r>
              <a:rPr lang="de-CH" altLang="de-DE" sz="2000" b="0" i="0">
                <a:sym typeface="Wingdings 2" panose="05020102010507070707" pitchFamily="18" charset="2"/>
              </a:rPr>
              <a:t>	</a:t>
            </a:r>
            <a:r>
              <a:rPr lang="de-CH" altLang="de-DE" sz="2000" b="0" i="0">
                <a:cs typeface="Arial" panose="020B0604020202020204" pitchFamily="34" charset="0"/>
                <a:sym typeface="Wingdings 2" panose="05020102010507070707" pitchFamily="18" charset="2"/>
              </a:rPr>
              <a:t>●  Ein Grundsatz sportlichen Verhaltens ist, dass die</a:t>
            </a:r>
            <a:br>
              <a:rPr lang="de-CH" altLang="de-DE" sz="2000" b="0" i="0">
                <a:cs typeface="Arial" panose="020B0604020202020204" pitchFamily="34" charset="0"/>
                <a:sym typeface="Wingdings 2" panose="05020102010507070707" pitchFamily="18" charset="2"/>
              </a:rPr>
            </a:br>
            <a:r>
              <a:rPr lang="de-CH" altLang="de-DE" sz="2000" b="0" i="0">
                <a:cs typeface="Arial" panose="020B0604020202020204" pitchFamily="34" charset="0"/>
                <a:sym typeface="Wingdings 2" panose="05020102010507070707" pitchFamily="18" charset="2"/>
              </a:rPr>
              <a:t>	    Teilnehmer, die gegen eine Regel verstossen, unver-</a:t>
            </a:r>
            <a:br>
              <a:rPr lang="de-CH" altLang="de-DE" sz="2000" b="0" i="0">
                <a:cs typeface="Arial" panose="020B0604020202020204" pitchFamily="34" charset="0"/>
                <a:sym typeface="Wingdings 2" panose="05020102010507070707" pitchFamily="18" charset="2"/>
              </a:rPr>
            </a:br>
            <a:r>
              <a:rPr lang="de-CH" altLang="de-DE" sz="2000" b="0" i="0">
                <a:cs typeface="Arial" panose="020B0604020202020204" pitchFamily="34" charset="0"/>
                <a:sym typeface="Wingdings 2" panose="05020102010507070707" pitchFamily="18" charset="2"/>
              </a:rPr>
              <a:t>	     züglich eine Strafe annehmen.</a:t>
            </a:r>
            <a:br>
              <a:rPr lang="de-CH" altLang="de-DE" sz="2000" b="0" i="0">
                <a:cs typeface="Arial" panose="020B0604020202020204" pitchFamily="34" charset="0"/>
                <a:sym typeface="Wingdings 2" panose="05020102010507070707" pitchFamily="18" charset="2"/>
              </a:rPr>
            </a:br>
            <a:r>
              <a:rPr lang="de-CH" altLang="de-DE" sz="2000" i="0">
                <a:sym typeface="Wingdings 2" panose="05020102010507070707" pitchFamily="18" charset="2"/>
              </a:rPr>
              <a:t>  Umwelt: </a:t>
            </a:r>
            <a:r>
              <a:rPr lang="de-CH" altLang="de-DE" sz="2000" b="0" i="0">
                <a:cs typeface="Arial" panose="020B0604020202020204" pitchFamily="34" charset="0"/>
                <a:sym typeface="Wingdings 2" panose="05020102010507070707" pitchFamily="18" charset="2"/>
              </a:rPr>
              <a:t>Alle Beteiligten am Segelsport werden ermutigt,</a:t>
            </a:r>
            <a:br>
              <a:rPr lang="de-CH" altLang="de-DE" sz="2000" b="0" i="0">
                <a:cs typeface="Arial" panose="020B0604020202020204" pitchFamily="34" charset="0"/>
                <a:sym typeface="Wingdings 2" panose="05020102010507070707" pitchFamily="18" charset="2"/>
              </a:rPr>
            </a:br>
            <a:r>
              <a:rPr lang="de-CH" altLang="de-DE" sz="2000" b="0" i="0">
                <a:cs typeface="Arial" panose="020B0604020202020204" pitchFamily="34" charset="0"/>
                <a:sym typeface="Wingdings 2" panose="05020102010507070707" pitchFamily="18" charset="2"/>
              </a:rPr>
              <a:t>	jegliche nachteilige Belastung der Umwelt zu vermeiden.</a:t>
            </a:r>
            <a:endParaRPr lang="de-CH" altLang="de-DE" sz="2000" i="0">
              <a:cs typeface="Arial" panose="020B0604020202020204" pitchFamily="34" charset="0"/>
              <a:sym typeface="Wingdings 2" panose="05020102010507070707" pitchFamily="18" charset="2"/>
            </a:endParaRPr>
          </a:p>
        </p:txBody>
      </p:sp>
      <p:sp>
        <p:nvSpPr>
          <p:cNvPr id="47109" name="Fußzeilenplatzhalter 1">
            <a:extLst>
              <a:ext uri="{FF2B5EF4-FFF2-40B4-BE49-F238E27FC236}">
                <a16:creationId xmlns:a16="http://schemas.microsoft.com/office/drawing/2014/main" id="{5DD67B72-3435-9880-DE1B-A338CF857611}"/>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Foliennummernplatzhalter 3">
            <a:extLst>
              <a:ext uri="{FF2B5EF4-FFF2-40B4-BE49-F238E27FC236}">
                <a16:creationId xmlns:a16="http://schemas.microsoft.com/office/drawing/2014/main" id="{54898A74-2164-C293-850B-A2DCD9A9DBD4}"/>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779C7D49-63C8-4BC4-BAA0-05995629D733}" type="slidenum">
              <a:rPr lang="de-DE" altLang="de-DE" sz="1400"/>
              <a:pPr>
                <a:spcBef>
                  <a:spcPct val="0"/>
                </a:spcBef>
                <a:buFontTx/>
                <a:buNone/>
              </a:pPr>
              <a:t>19</a:t>
            </a:fld>
            <a:endParaRPr lang="de-DE" altLang="de-DE" sz="1400"/>
          </a:p>
        </p:txBody>
      </p:sp>
      <p:sp>
        <p:nvSpPr>
          <p:cNvPr id="49155" name="Text Box 2">
            <a:extLst>
              <a:ext uri="{FF2B5EF4-FFF2-40B4-BE49-F238E27FC236}">
                <a16:creationId xmlns:a16="http://schemas.microsoft.com/office/drawing/2014/main" id="{FE72518B-9BB1-D091-24B9-6DDEE69D4E53}"/>
              </a:ext>
            </a:extLst>
          </p:cNvPr>
          <p:cNvSpPr txBox="1">
            <a:spLocks noChangeArrowheads="1"/>
          </p:cNvSpPr>
          <p:nvPr/>
        </p:nvSpPr>
        <p:spPr bwMode="auto">
          <a:xfrm>
            <a:off x="533400" y="685800"/>
            <a:ext cx="8145463"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800" i="0">
                <a:latin typeface="Times New Roman" panose="02020603050405020304" pitchFamily="18" charset="0"/>
              </a:rPr>
              <a:t>   </a:t>
            </a:r>
            <a:endParaRPr lang="de-DE" altLang="de-DE" sz="1100" b="0" i="0">
              <a:latin typeface="Times New Roman" panose="02020603050405020304" pitchFamily="18" charset="0"/>
            </a:endParaRPr>
          </a:p>
        </p:txBody>
      </p:sp>
      <p:sp>
        <p:nvSpPr>
          <p:cNvPr id="49156" name="Text Box 3">
            <a:extLst>
              <a:ext uri="{FF2B5EF4-FFF2-40B4-BE49-F238E27FC236}">
                <a16:creationId xmlns:a16="http://schemas.microsoft.com/office/drawing/2014/main" id="{3FF43C3F-C1E0-4782-4572-437A85C3DA43}"/>
              </a:ext>
            </a:extLst>
          </p:cNvPr>
          <p:cNvSpPr txBox="1">
            <a:spLocks noChangeArrowheads="1"/>
          </p:cNvSpPr>
          <p:nvPr/>
        </p:nvSpPr>
        <p:spPr bwMode="auto">
          <a:xfrm>
            <a:off x="3814763" y="3001963"/>
            <a:ext cx="30543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de-CH" altLang="de-DE" sz="1100" b="0" i="0"/>
          </a:p>
        </p:txBody>
      </p:sp>
      <p:sp>
        <p:nvSpPr>
          <p:cNvPr id="49157" name="Text Box 4">
            <a:extLst>
              <a:ext uri="{FF2B5EF4-FFF2-40B4-BE49-F238E27FC236}">
                <a16:creationId xmlns:a16="http://schemas.microsoft.com/office/drawing/2014/main" id="{F118710D-9CB4-C41D-3D1C-96E36F95F4C2}"/>
              </a:ext>
            </a:extLst>
          </p:cNvPr>
          <p:cNvSpPr txBox="1">
            <a:spLocks noChangeArrowheads="1"/>
          </p:cNvSpPr>
          <p:nvPr/>
        </p:nvSpPr>
        <p:spPr bwMode="auto">
          <a:xfrm>
            <a:off x="3525838" y="4549775"/>
            <a:ext cx="2828925" cy="153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de-CH" altLang="de-DE" sz="1100" b="0" i="0">
              <a:latin typeface="Times New Roman" panose="02020603050405020304" pitchFamily="18" charset="0"/>
            </a:endParaRPr>
          </a:p>
        </p:txBody>
      </p:sp>
      <p:sp>
        <p:nvSpPr>
          <p:cNvPr id="49158" name="Text Box 5">
            <a:extLst>
              <a:ext uri="{FF2B5EF4-FFF2-40B4-BE49-F238E27FC236}">
                <a16:creationId xmlns:a16="http://schemas.microsoft.com/office/drawing/2014/main" id="{4C55F41D-A811-1F02-76A7-849129EA6E20}"/>
              </a:ext>
            </a:extLst>
          </p:cNvPr>
          <p:cNvSpPr txBox="1">
            <a:spLocks noChangeArrowheads="1"/>
          </p:cNvSpPr>
          <p:nvPr/>
        </p:nvSpPr>
        <p:spPr bwMode="auto">
          <a:xfrm>
            <a:off x="219075" y="692150"/>
            <a:ext cx="8924925"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FontTx/>
              <a:buNone/>
            </a:pPr>
            <a:r>
              <a:rPr lang="de-DE" altLang="de-DE" sz="2000" i="0"/>
              <a:t>A  -  Wegerecht</a:t>
            </a:r>
            <a:br>
              <a:rPr lang="de-DE" altLang="de-DE" sz="2000" i="0">
                <a:solidFill>
                  <a:srgbClr val="CC0066"/>
                </a:solidFill>
              </a:rPr>
            </a:br>
            <a:r>
              <a:rPr lang="de-DE" altLang="de-DE" sz="1800" b="0" i="0">
                <a:solidFill>
                  <a:srgbClr val="CC0066"/>
                </a:solidFill>
              </a:rPr>
              <a:t>            </a:t>
            </a:r>
            <a:r>
              <a:rPr lang="de-DE" altLang="de-DE" sz="1800" b="0" i="0"/>
              <a:t>WR 10 - </a:t>
            </a:r>
            <a:r>
              <a:rPr lang="de-DE" altLang="de-DE" sz="1800">
                <a:solidFill>
                  <a:srgbClr val="FF0000"/>
                </a:solidFill>
              </a:rPr>
              <a:t>Wind von Steuerbord / Backbord</a:t>
            </a:r>
            <a:br>
              <a:rPr lang="de-DE" altLang="de-DE" sz="1800">
                <a:solidFill>
                  <a:srgbClr val="CC0000"/>
                </a:solidFill>
              </a:rPr>
            </a:br>
            <a:r>
              <a:rPr lang="de-DE" altLang="de-DE" sz="1800">
                <a:solidFill>
                  <a:srgbClr val="CC0000"/>
                </a:solidFill>
              </a:rPr>
              <a:t>            </a:t>
            </a:r>
            <a:r>
              <a:rPr lang="de-DE" altLang="de-DE" sz="1800" b="0" i="0"/>
              <a:t>WR 11 - </a:t>
            </a:r>
            <a:r>
              <a:rPr lang="de-DE" altLang="de-DE" sz="1800">
                <a:solidFill>
                  <a:srgbClr val="FF0000"/>
                </a:solidFill>
              </a:rPr>
              <a:t>Luv / Lee</a:t>
            </a:r>
            <a:r>
              <a:rPr lang="de-DE" altLang="de-DE" sz="1800">
                <a:solidFill>
                  <a:srgbClr val="CC0000"/>
                </a:solidFill>
              </a:rPr>
              <a:t> </a:t>
            </a:r>
            <a:r>
              <a:rPr lang="de-DE" altLang="de-DE" sz="1800" b="0" i="0"/>
              <a:t>bei</a:t>
            </a:r>
            <a:r>
              <a:rPr lang="de-DE" altLang="de-DE" sz="1800">
                <a:solidFill>
                  <a:srgbClr val="CC0000"/>
                </a:solidFill>
              </a:rPr>
              <a:t> </a:t>
            </a:r>
            <a:r>
              <a:rPr lang="de-DE" altLang="de-DE" sz="1800">
                <a:solidFill>
                  <a:srgbClr val="FF0000"/>
                </a:solidFill>
              </a:rPr>
              <a:t>Überlappung</a:t>
            </a:r>
            <a:br>
              <a:rPr lang="de-DE" altLang="de-DE" sz="1800" b="0" i="0">
                <a:solidFill>
                  <a:srgbClr val="CC0000"/>
                </a:solidFill>
              </a:rPr>
            </a:br>
            <a:r>
              <a:rPr lang="de-DE" altLang="de-DE" sz="1800" b="0" i="0">
                <a:solidFill>
                  <a:srgbClr val="CC0000"/>
                </a:solidFill>
              </a:rPr>
              <a:t>            </a:t>
            </a:r>
            <a:r>
              <a:rPr lang="de-DE" altLang="de-DE" sz="1800" b="0" i="0"/>
              <a:t>WR 12 - </a:t>
            </a:r>
            <a:r>
              <a:rPr lang="de-DE" altLang="de-DE" sz="1800">
                <a:solidFill>
                  <a:srgbClr val="FF0000"/>
                </a:solidFill>
              </a:rPr>
              <a:t>Klar voraus / klar achteraus</a:t>
            </a:r>
            <a:r>
              <a:rPr lang="de-DE" altLang="de-DE" sz="1800">
                <a:solidFill>
                  <a:srgbClr val="CC0000"/>
                </a:solidFill>
              </a:rPr>
              <a:t> </a:t>
            </a:r>
            <a:r>
              <a:rPr lang="de-DE" altLang="de-DE" sz="1800" b="0" i="0"/>
              <a:t>ohne</a:t>
            </a:r>
            <a:r>
              <a:rPr lang="de-DE" altLang="de-DE" sz="1800">
                <a:solidFill>
                  <a:srgbClr val="CC0000"/>
                </a:solidFill>
              </a:rPr>
              <a:t> </a:t>
            </a:r>
            <a:r>
              <a:rPr lang="de-DE" altLang="de-DE" sz="1800">
                <a:solidFill>
                  <a:srgbClr val="FF0000"/>
                </a:solidFill>
              </a:rPr>
              <a:t>Überlappung</a:t>
            </a:r>
            <a:br>
              <a:rPr lang="de-DE" altLang="de-DE" sz="1800">
                <a:solidFill>
                  <a:srgbClr val="CC0000"/>
                </a:solidFill>
              </a:rPr>
            </a:br>
            <a:r>
              <a:rPr lang="de-DE" altLang="de-DE" sz="1800">
                <a:solidFill>
                  <a:srgbClr val="CC0000"/>
                </a:solidFill>
              </a:rPr>
              <a:t>            </a:t>
            </a:r>
            <a:r>
              <a:rPr lang="de-DE" altLang="de-DE" sz="1800" b="0" i="0"/>
              <a:t>WR 13 - Bei Wenden kein Wegerecht</a:t>
            </a:r>
            <a:br>
              <a:rPr lang="de-DE" altLang="de-DE" sz="1800" b="0" i="0"/>
            </a:br>
            <a:r>
              <a:rPr lang="de-DE" altLang="de-DE" sz="2000" i="0"/>
              <a:t>B  -</a:t>
            </a:r>
            <a:r>
              <a:rPr lang="de-DE" altLang="de-DE" sz="1600" i="0"/>
              <a:t>   </a:t>
            </a:r>
            <a:r>
              <a:rPr lang="de-DE" altLang="de-DE" sz="2000" i="0"/>
              <a:t>Allgemeine Einschränkungen</a:t>
            </a:r>
            <a:br>
              <a:rPr lang="de-DE" altLang="de-DE" sz="2000" i="0">
                <a:solidFill>
                  <a:srgbClr val="009900"/>
                </a:solidFill>
              </a:rPr>
            </a:br>
            <a:r>
              <a:rPr lang="de-DE" altLang="de-DE" sz="2000" i="0">
                <a:solidFill>
                  <a:srgbClr val="009900"/>
                </a:solidFill>
              </a:rPr>
              <a:t>           </a:t>
            </a:r>
            <a:r>
              <a:rPr lang="de-DE" altLang="de-DE" sz="1800" b="0" i="0"/>
              <a:t>WR 14 - Berührung vermeiden, wenn vernünftigerweise möglich</a:t>
            </a:r>
            <a:br>
              <a:rPr lang="de-DE" altLang="de-DE" sz="1800" b="0" i="0"/>
            </a:br>
            <a:r>
              <a:rPr lang="de-DE" altLang="de-DE" sz="1800" b="0" i="0"/>
              <a:t>            WR 15 - Wenn Wegerecht erlangt, anfangs </a:t>
            </a:r>
            <a:r>
              <a:rPr lang="de-DE" altLang="de-DE" sz="1800">
                <a:solidFill>
                  <a:srgbClr val="FF0000"/>
                </a:solidFill>
              </a:rPr>
              <a:t>Raum</a:t>
            </a:r>
            <a:r>
              <a:rPr lang="de-DE" altLang="de-DE" sz="1800" i="0">
                <a:solidFill>
                  <a:srgbClr val="CC0000"/>
                </a:solidFill>
              </a:rPr>
              <a:t> </a:t>
            </a:r>
            <a:r>
              <a:rPr lang="de-DE" altLang="de-DE" sz="1800" b="0" i="0"/>
              <a:t>zum</a:t>
            </a:r>
            <a:r>
              <a:rPr lang="de-DE" altLang="de-DE" sz="1800" i="0">
                <a:solidFill>
                  <a:srgbClr val="CC0000"/>
                </a:solidFill>
              </a:rPr>
              <a:t> </a:t>
            </a:r>
            <a:r>
              <a:rPr lang="de-DE" altLang="de-DE" sz="1800">
                <a:solidFill>
                  <a:srgbClr val="FF0000"/>
                </a:solidFill>
              </a:rPr>
              <a:t>Freihalten</a:t>
            </a:r>
            <a:r>
              <a:rPr lang="de-DE" altLang="de-DE" sz="1800" b="0" i="0"/>
              <a:t> geben</a:t>
            </a:r>
            <a:br>
              <a:rPr lang="de-DE" altLang="de-DE" sz="1800" b="0" i="0"/>
            </a:br>
            <a:r>
              <a:rPr lang="de-DE" altLang="de-DE" sz="1800" b="0" i="0"/>
              <a:t>            WR 16 - Wenn Boot mit Wegerecht Kurs ändert, </a:t>
            </a:r>
            <a:r>
              <a:rPr lang="de-DE" altLang="de-DE" sz="1800" b="0"/>
              <a:t>Raum</a:t>
            </a:r>
            <a:r>
              <a:rPr lang="de-DE" altLang="de-DE" sz="1800" b="0" i="0"/>
              <a:t> zum </a:t>
            </a:r>
            <a:r>
              <a:rPr lang="de-DE" altLang="de-DE" sz="1800">
                <a:solidFill>
                  <a:srgbClr val="FF0000"/>
                </a:solidFill>
              </a:rPr>
              <a:t>Freihalten</a:t>
            </a:r>
            <a:r>
              <a:rPr lang="de-DE" altLang="de-DE" sz="1800" b="0" i="0"/>
              <a:t> geben</a:t>
            </a:r>
            <a:br>
              <a:rPr lang="de-DE" altLang="de-DE" sz="1800" b="0" i="0"/>
            </a:br>
            <a:r>
              <a:rPr lang="de-DE" altLang="de-DE" sz="1800" b="0" i="0"/>
              <a:t>            WR 17 - </a:t>
            </a:r>
            <a:r>
              <a:rPr lang="de-DE" altLang="de-DE" sz="1800">
                <a:solidFill>
                  <a:srgbClr val="FF0000"/>
                </a:solidFill>
              </a:rPr>
              <a:t>Richtigen Kurs</a:t>
            </a:r>
            <a:r>
              <a:rPr lang="de-DE" altLang="de-DE" sz="1800">
                <a:solidFill>
                  <a:srgbClr val="CC0000"/>
                </a:solidFill>
              </a:rPr>
              <a:t> </a:t>
            </a:r>
            <a:r>
              <a:rPr lang="de-DE" altLang="de-DE" sz="1800" b="0" i="0"/>
              <a:t>einhalten</a:t>
            </a:r>
            <a:br>
              <a:rPr lang="de-DE" altLang="de-DE" sz="1800" b="0" i="0"/>
            </a:br>
            <a:r>
              <a:rPr lang="de-DE" altLang="de-DE" sz="2000" i="0"/>
              <a:t>C  -  An Bahnmarken und Hindernissen</a:t>
            </a:r>
            <a:br>
              <a:rPr lang="de-DE" altLang="de-DE" sz="2000" i="0">
                <a:solidFill>
                  <a:srgbClr val="009900"/>
                </a:solidFill>
              </a:rPr>
            </a:br>
            <a:r>
              <a:rPr lang="de-DE" altLang="de-DE" sz="2000" i="0">
                <a:solidFill>
                  <a:srgbClr val="009900"/>
                </a:solidFill>
              </a:rPr>
              <a:t>      </a:t>
            </a:r>
            <a:r>
              <a:rPr lang="de-DE" altLang="de-DE" sz="1800" b="0" i="0">
                <a:sym typeface="Monotype Sorts" pitchFamily="2" charset="2"/>
              </a:rPr>
              <a:t>     WR 18 - </a:t>
            </a:r>
            <a:r>
              <a:rPr lang="de-DE" altLang="de-DE" sz="1800">
                <a:solidFill>
                  <a:srgbClr val="FF0000"/>
                </a:solidFill>
                <a:sym typeface="Monotype Sorts" pitchFamily="2" charset="2"/>
              </a:rPr>
              <a:t>Bahnmarken-Raum</a:t>
            </a:r>
            <a:r>
              <a:rPr lang="de-DE" altLang="de-DE" sz="1800">
                <a:solidFill>
                  <a:srgbClr val="CC0000"/>
                </a:solidFill>
                <a:sym typeface="Monotype Sorts" pitchFamily="2" charset="2"/>
              </a:rPr>
              <a:t> </a:t>
            </a:r>
            <a:r>
              <a:rPr lang="de-DE" altLang="de-DE" sz="1800" b="0" i="0">
                <a:sym typeface="Monotype Sorts" pitchFamily="2" charset="2"/>
              </a:rPr>
              <a:t>, Verhalten beim Runden von </a:t>
            </a:r>
            <a:r>
              <a:rPr lang="de-DE" altLang="de-DE" sz="1800" b="0">
                <a:sym typeface="Monotype Sorts" pitchFamily="2" charset="2"/>
              </a:rPr>
              <a:t>Bahnmarken</a:t>
            </a:r>
            <a:br>
              <a:rPr lang="de-DE" altLang="de-DE" sz="1800">
                <a:solidFill>
                  <a:srgbClr val="CC0000"/>
                </a:solidFill>
                <a:sym typeface="Monotype Sorts" pitchFamily="2" charset="2"/>
              </a:rPr>
            </a:br>
            <a:r>
              <a:rPr lang="de-DE" altLang="de-DE" sz="1800">
                <a:solidFill>
                  <a:srgbClr val="CC0000"/>
                </a:solidFill>
                <a:sym typeface="Monotype Sorts" pitchFamily="2" charset="2"/>
              </a:rPr>
              <a:t>            </a:t>
            </a:r>
            <a:r>
              <a:rPr lang="de-DE" altLang="de-DE" sz="1800" b="0" i="0">
                <a:sym typeface="Monotype Sorts" pitchFamily="2" charset="2"/>
              </a:rPr>
              <a:t>WR 19</a:t>
            </a:r>
            <a:r>
              <a:rPr lang="de-DE" altLang="de-DE" sz="1800">
                <a:solidFill>
                  <a:srgbClr val="CC0000"/>
                </a:solidFill>
                <a:sym typeface="Monotype Sorts" pitchFamily="2" charset="2"/>
              </a:rPr>
              <a:t> </a:t>
            </a:r>
            <a:r>
              <a:rPr lang="de-DE" altLang="de-DE" sz="1800" b="0" i="0">
                <a:sym typeface="Monotype Sorts" pitchFamily="2" charset="2"/>
              </a:rPr>
              <a:t>- </a:t>
            </a:r>
            <a:r>
              <a:rPr lang="de-DE" altLang="de-DE" sz="1800">
                <a:solidFill>
                  <a:srgbClr val="FF0000"/>
                </a:solidFill>
                <a:sym typeface="Monotype Sorts" pitchFamily="2" charset="2"/>
              </a:rPr>
              <a:t>Raum </a:t>
            </a:r>
            <a:r>
              <a:rPr lang="de-DE" altLang="de-DE" sz="1800" b="0" i="0">
                <a:sym typeface="Monotype Sorts" pitchFamily="2" charset="2"/>
              </a:rPr>
              <a:t>an</a:t>
            </a:r>
            <a:r>
              <a:rPr lang="de-DE" altLang="de-DE" sz="1800">
                <a:solidFill>
                  <a:srgbClr val="FF0000"/>
                </a:solidFill>
                <a:sym typeface="Monotype Sorts" pitchFamily="2" charset="2"/>
              </a:rPr>
              <a:t> Hindernis </a:t>
            </a:r>
            <a:r>
              <a:rPr lang="de-DE" altLang="de-DE" sz="1800" b="0" i="0">
                <a:sym typeface="Monotype Sorts" pitchFamily="2" charset="2"/>
              </a:rPr>
              <a:t>(auch an ausgedehntem Bahnmarken-Hindernis)</a:t>
            </a:r>
            <a:br>
              <a:rPr lang="de-DE" altLang="de-DE" sz="1800">
                <a:solidFill>
                  <a:srgbClr val="CC0000"/>
                </a:solidFill>
                <a:sym typeface="Monotype Sorts" pitchFamily="2" charset="2"/>
              </a:rPr>
            </a:br>
            <a:r>
              <a:rPr lang="de-DE" altLang="de-DE" sz="1800">
                <a:solidFill>
                  <a:srgbClr val="CC0000"/>
                </a:solidFill>
                <a:sym typeface="Monotype Sorts" pitchFamily="2" charset="2"/>
              </a:rPr>
              <a:t>            </a:t>
            </a:r>
            <a:r>
              <a:rPr lang="de-DE" altLang="de-DE" sz="1800" b="0" i="0">
                <a:sym typeface="Monotype Sorts" pitchFamily="2" charset="2"/>
              </a:rPr>
              <a:t>WR 20 -</a:t>
            </a:r>
            <a:r>
              <a:rPr lang="de-DE" altLang="de-DE" sz="1800">
                <a:solidFill>
                  <a:srgbClr val="CC0000"/>
                </a:solidFill>
                <a:sym typeface="Monotype Sorts" pitchFamily="2" charset="2"/>
              </a:rPr>
              <a:t> </a:t>
            </a:r>
            <a:r>
              <a:rPr lang="de-DE" altLang="de-DE" sz="1800">
                <a:solidFill>
                  <a:srgbClr val="FF0000"/>
                </a:solidFill>
                <a:sym typeface="Monotype Sorts" pitchFamily="2" charset="2"/>
              </a:rPr>
              <a:t>Raum</a:t>
            </a:r>
            <a:r>
              <a:rPr lang="de-DE" altLang="de-DE" sz="1800" b="0" i="0">
                <a:sym typeface="Monotype Sorts" pitchFamily="2" charset="2"/>
              </a:rPr>
              <a:t> zum Wenden an </a:t>
            </a:r>
            <a:r>
              <a:rPr lang="de-DE" altLang="de-DE" sz="1800">
                <a:solidFill>
                  <a:srgbClr val="FF0000"/>
                </a:solidFill>
                <a:sym typeface="Monotype Sorts" pitchFamily="2" charset="2"/>
              </a:rPr>
              <a:t>Hindernis</a:t>
            </a:r>
            <a:r>
              <a:rPr lang="de-DE" altLang="de-DE" sz="1800" b="0" i="0">
                <a:sym typeface="Monotype Sorts" pitchFamily="2" charset="2"/>
              </a:rPr>
              <a:t> (mit Zuruf)</a:t>
            </a:r>
            <a:br>
              <a:rPr lang="de-DE" altLang="de-DE" sz="1800" b="0" i="0">
                <a:sym typeface="Monotype Sorts" pitchFamily="2" charset="2"/>
              </a:rPr>
            </a:br>
            <a:r>
              <a:rPr lang="de-DE" altLang="de-DE" sz="2000" i="0">
                <a:sym typeface="Monotype Sorts" pitchFamily="2" charset="2"/>
              </a:rPr>
              <a:t>D  -  Weitere Regeln</a:t>
            </a:r>
            <a:br>
              <a:rPr lang="de-DE" altLang="de-DE" sz="2000" i="0">
                <a:solidFill>
                  <a:srgbClr val="009900"/>
                </a:solidFill>
                <a:sym typeface="Monotype Sorts" pitchFamily="2" charset="2"/>
              </a:rPr>
            </a:br>
            <a:r>
              <a:rPr lang="de-DE" altLang="de-DE" sz="1800" b="0" i="0">
                <a:sym typeface="Monotype Sorts" pitchFamily="2" charset="2"/>
              </a:rPr>
              <a:t>           WR 21 - Startfehler; </a:t>
            </a:r>
            <a:r>
              <a:rPr lang="de-CH" altLang="de-DE" sz="1800" b="0" i="0">
                <a:sym typeface="Monotype Sorts" pitchFamily="2" charset="2"/>
              </a:rPr>
              <a:t>Strafen ausführen; Backhalten eines Segels                  	</a:t>
            </a:r>
            <a:r>
              <a:rPr lang="de-DE" altLang="de-DE" sz="1800" b="0" i="0">
                <a:sym typeface="Monotype Sorts" pitchFamily="2" charset="2"/>
              </a:rPr>
              <a:t>WR 22 - </a:t>
            </a:r>
            <a:r>
              <a:rPr lang="de-CH" altLang="en-US" sz="1800" b="0" i="0"/>
              <a:t>Gekentert, geankert oder auf Grund gelaufen; Hilfe leistend</a:t>
            </a:r>
            <a:br>
              <a:rPr lang="de-DE" altLang="de-DE" sz="1800" b="0" i="0">
                <a:sym typeface="Monotype Sorts" pitchFamily="2" charset="2"/>
              </a:rPr>
            </a:br>
            <a:r>
              <a:rPr lang="de-DE" altLang="de-DE" sz="1800" b="0" i="0">
                <a:sym typeface="Monotype Sorts" pitchFamily="2" charset="2"/>
              </a:rPr>
              <a:t>            WR 23 - Keine Behinderung durch Boot, das nicht </a:t>
            </a:r>
            <a:r>
              <a:rPr lang="de-DE" altLang="de-DE" sz="1800" b="0">
                <a:sym typeface="Monotype Sorts" pitchFamily="2" charset="2"/>
              </a:rPr>
              <a:t>in der Wettfahrt </a:t>
            </a:r>
            <a:r>
              <a:rPr lang="de-DE" altLang="de-DE" sz="1800" b="0" i="0">
                <a:sym typeface="Monotype Sorts" pitchFamily="2" charset="2"/>
              </a:rPr>
              <a:t>ist</a:t>
            </a:r>
            <a:endParaRPr lang="de-DE" altLang="de-DE" sz="2400" i="0">
              <a:solidFill>
                <a:srgbClr val="009900"/>
              </a:solidFill>
            </a:endParaRPr>
          </a:p>
        </p:txBody>
      </p:sp>
      <p:sp>
        <p:nvSpPr>
          <p:cNvPr id="49159" name="Text Box 6">
            <a:extLst>
              <a:ext uri="{FF2B5EF4-FFF2-40B4-BE49-F238E27FC236}">
                <a16:creationId xmlns:a16="http://schemas.microsoft.com/office/drawing/2014/main" id="{5521715A-3BA9-1272-3A5B-FC8E24FFD8CE}"/>
              </a:ext>
            </a:extLst>
          </p:cNvPr>
          <p:cNvSpPr txBox="1">
            <a:spLocks noChangeArrowheads="1"/>
          </p:cNvSpPr>
          <p:nvPr/>
        </p:nvSpPr>
        <p:spPr bwMode="auto">
          <a:xfrm>
            <a:off x="179388" y="0"/>
            <a:ext cx="6697662"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sz="2800" i="0"/>
              <a:t>Das Wegerecht:  </a:t>
            </a:r>
            <a:r>
              <a:rPr lang="de-CH" altLang="de-DE" sz="2400" i="0"/>
              <a:t>Teil 2 der WR</a:t>
            </a:r>
            <a:br>
              <a:rPr lang="de-CH" altLang="de-DE" sz="2000" i="0"/>
            </a:br>
            <a:r>
              <a:rPr lang="de-CH" altLang="de-DE" sz="2000" i="0"/>
              <a:t>			   </a:t>
            </a:r>
            <a:r>
              <a:rPr lang="de-CH" altLang="de-DE" sz="2400" i="0"/>
              <a:t>Begegnung von Booten</a:t>
            </a:r>
            <a:endParaRPr lang="de-DE" altLang="de-DE" sz="2400" i="0"/>
          </a:p>
        </p:txBody>
      </p:sp>
      <p:sp>
        <p:nvSpPr>
          <p:cNvPr id="49160" name="Fußzeilenplatzhalter 1">
            <a:extLst>
              <a:ext uri="{FF2B5EF4-FFF2-40B4-BE49-F238E27FC236}">
                <a16:creationId xmlns:a16="http://schemas.microsoft.com/office/drawing/2014/main" id="{F0231638-2711-AE2E-5458-B4D29A11054E}"/>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oliennummernplatzhalter 3">
            <a:extLst>
              <a:ext uri="{FF2B5EF4-FFF2-40B4-BE49-F238E27FC236}">
                <a16:creationId xmlns:a16="http://schemas.microsoft.com/office/drawing/2014/main" id="{A49C1D9D-A80B-5E3E-E8C7-4E736092B9DC}"/>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60429B82-1F29-4CEF-8DE6-1E4E685561C8}" type="slidenum">
              <a:rPr lang="de-DE" altLang="de-DE" sz="1400"/>
              <a:pPr>
                <a:spcBef>
                  <a:spcPct val="0"/>
                </a:spcBef>
                <a:buFontTx/>
                <a:buNone/>
              </a:pPr>
              <a:t>2</a:t>
            </a:fld>
            <a:endParaRPr lang="de-DE" altLang="de-DE" sz="1400"/>
          </a:p>
        </p:txBody>
      </p:sp>
      <p:sp>
        <p:nvSpPr>
          <p:cNvPr id="16387" name="Text Box 2">
            <a:extLst>
              <a:ext uri="{FF2B5EF4-FFF2-40B4-BE49-F238E27FC236}">
                <a16:creationId xmlns:a16="http://schemas.microsoft.com/office/drawing/2014/main" id="{71A3FB01-100E-3B54-6B28-87128646C881}"/>
              </a:ext>
            </a:extLst>
          </p:cNvPr>
          <p:cNvSpPr txBox="1">
            <a:spLocks noChangeArrowheads="1"/>
          </p:cNvSpPr>
          <p:nvPr/>
        </p:nvSpPr>
        <p:spPr bwMode="auto">
          <a:xfrm>
            <a:off x="468313" y="115888"/>
            <a:ext cx="37226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FontTx/>
              <a:buNone/>
            </a:pPr>
            <a:r>
              <a:rPr lang="de-DE" altLang="de-DE" sz="2800" i="0">
                <a:solidFill>
                  <a:srgbClr val="FF0000"/>
                </a:solidFill>
              </a:rPr>
              <a:t>Programm</a:t>
            </a:r>
            <a:endParaRPr lang="de-DE" altLang="de-DE" i="0">
              <a:solidFill>
                <a:srgbClr val="FF0000"/>
              </a:solidFill>
            </a:endParaRPr>
          </a:p>
        </p:txBody>
      </p:sp>
      <p:sp>
        <p:nvSpPr>
          <p:cNvPr id="16388" name="Text Box 3">
            <a:extLst>
              <a:ext uri="{FF2B5EF4-FFF2-40B4-BE49-F238E27FC236}">
                <a16:creationId xmlns:a16="http://schemas.microsoft.com/office/drawing/2014/main" id="{56B05C4E-FAC4-3308-57AD-11532A5C6A88}"/>
              </a:ext>
            </a:extLst>
          </p:cNvPr>
          <p:cNvSpPr txBox="1">
            <a:spLocks noChangeArrowheads="1"/>
          </p:cNvSpPr>
          <p:nvPr/>
        </p:nvSpPr>
        <p:spPr bwMode="auto">
          <a:xfrm>
            <a:off x="457200" y="765175"/>
            <a:ext cx="8458200" cy="558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tabLst>
                <a:tab pos="3683000" algn="l"/>
              </a:tabLst>
              <a:defRPr sz="3200">
                <a:solidFill>
                  <a:schemeClr val="tx1"/>
                </a:solidFill>
                <a:latin typeface="Arial" panose="020B0604020202020204" pitchFamily="34" charset="0"/>
              </a:defRPr>
            </a:lvl1pPr>
            <a:lvl2pPr marL="742950" indent="-285750">
              <a:spcBef>
                <a:spcPct val="20000"/>
              </a:spcBef>
              <a:buChar char="–"/>
              <a:tabLst>
                <a:tab pos="3683000" algn="l"/>
              </a:tabLst>
              <a:defRPr sz="2800">
                <a:solidFill>
                  <a:schemeClr val="tx1"/>
                </a:solidFill>
                <a:latin typeface="Arial" panose="020B0604020202020204" pitchFamily="34" charset="0"/>
              </a:defRPr>
            </a:lvl2pPr>
            <a:lvl3pPr marL="1143000" indent="-228600">
              <a:spcBef>
                <a:spcPct val="20000"/>
              </a:spcBef>
              <a:buChar char="•"/>
              <a:tabLst>
                <a:tab pos="3683000" algn="l"/>
              </a:tabLst>
              <a:defRPr sz="2400">
                <a:solidFill>
                  <a:schemeClr val="tx1"/>
                </a:solidFill>
                <a:latin typeface="Arial" panose="020B0604020202020204" pitchFamily="34" charset="0"/>
              </a:defRPr>
            </a:lvl3pPr>
            <a:lvl4pPr marL="1600200" indent="-228600">
              <a:spcBef>
                <a:spcPct val="20000"/>
              </a:spcBef>
              <a:buChar char="–"/>
              <a:tabLst>
                <a:tab pos="3683000" algn="l"/>
              </a:tabLst>
              <a:defRPr sz="2000">
                <a:solidFill>
                  <a:schemeClr val="tx1"/>
                </a:solidFill>
                <a:latin typeface="Arial" panose="020B0604020202020204" pitchFamily="34" charset="0"/>
              </a:defRPr>
            </a:lvl4pPr>
            <a:lvl5pPr marL="2057400" indent="-228600">
              <a:spcBef>
                <a:spcPct val="20000"/>
              </a:spcBef>
              <a:buChar char="»"/>
              <a:tabLst>
                <a:tab pos="368300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368300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368300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368300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3683000" algn="l"/>
              </a:tabLst>
              <a:defRPr sz="2000">
                <a:solidFill>
                  <a:schemeClr val="tx1"/>
                </a:solidFill>
                <a:latin typeface="Arial" panose="020B0604020202020204" pitchFamily="34" charset="0"/>
              </a:defRPr>
            </a:lvl9pPr>
          </a:lstStyle>
          <a:p>
            <a:pPr>
              <a:spcBef>
                <a:spcPct val="50000"/>
              </a:spcBef>
              <a:buFontTx/>
              <a:buNone/>
            </a:pPr>
            <a:r>
              <a:rPr lang="de-DE" altLang="de-DE" sz="1800" i="0"/>
              <a:t>Einführung:</a:t>
            </a:r>
            <a:r>
              <a:rPr lang="de-DE" altLang="de-DE" sz="1800" b="0" i="0"/>
              <a:t>	Zielsetzung und Organisatorisches</a:t>
            </a:r>
          </a:p>
          <a:p>
            <a:pPr>
              <a:spcBef>
                <a:spcPct val="50000"/>
              </a:spcBef>
              <a:buFontTx/>
              <a:buNone/>
            </a:pPr>
            <a:r>
              <a:rPr lang="de-DE" altLang="de-DE" sz="1800" i="0"/>
              <a:t>1. Grundlagen:	</a:t>
            </a:r>
            <a:r>
              <a:rPr lang="de-DE" altLang="de-DE" sz="1800" b="0" i="0"/>
              <a:t>- Die Seglerverbände</a:t>
            </a:r>
            <a:br>
              <a:rPr lang="de-DE" altLang="de-DE" sz="1800" b="0" i="0"/>
            </a:br>
            <a:r>
              <a:rPr lang="de-DE" altLang="de-DE" sz="1800" b="0" i="0"/>
              <a:t>     (Handbuch A)	- Regeln und Vorschriften</a:t>
            </a:r>
          </a:p>
          <a:p>
            <a:pPr>
              <a:spcBef>
                <a:spcPct val="50000"/>
              </a:spcBef>
              <a:buFontTx/>
              <a:buNone/>
            </a:pPr>
            <a:r>
              <a:rPr lang="de-DE" altLang="de-DE" sz="1800" i="0"/>
              <a:t>2. Organisation einer Regatta:	</a:t>
            </a:r>
            <a:r>
              <a:rPr lang="de-DE" altLang="de-DE" sz="1800" b="0" i="0"/>
              <a:t>- Planung einer Regatta</a:t>
            </a:r>
            <a:br>
              <a:rPr lang="de-DE" altLang="de-DE" sz="1800" b="0" i="0"/>
            </a:br>
            <a:r>
              <a:rPr lang="de-DE" altLang="de-DE" sz="1800" b="0" i="0"/>
              <a:t>     (Handbuch B)	- Reglement für Schweizermeisterschaften</a:t>
            </a:r>
            <a:br>
              <a:rPr lang="de-DE" altLang="de-DE" sz="1800" b="0" i="0"/>
            </a:br>
            <a:r>
              <a:rPr lang="de-DE" altLang="de-DE" sz="1800" b="0" i="0"/>
              <a:t>	- Ausschreibung, Segelanweisungen</a:t>
            </a:r>
            <a:br>
              <a:rPr lang="de-DE" altLang="de-DE" sz="1800" b="0" i="0"/>
            </a:br>
            <a:r>
              <a:rPr lang="de-DE" altLang="de-DE" sz="1800" b="0" i="0"/>
              <a:t>	- Infrastruktur an Land </a:t>
            </a:r>
            <a:br>
              <a:rPr lang="de-DE" altLang="de-DE" sz="1800" b="0" i="0"/>
            </a:br>
            <a:r>
              <a:rPr lang="de-DE" altLang="de-DE" sz="1800" b="0" i="0"/>
              <a:t>	- Sicherheitsvorkehrungen</a:t>
            </a:r>
          </a:p>
          <a:p>
            <a:pPr>
              <a:spcBef>
                <a:spcPct val="50000"/>
              </a:spcBef>
              <a:buFontTx/>
              <a:buNone/>
            </a:pPr>
            <a:r>
              <a:rPr lang="de-DE" altLang="de-DE" sz="1800" i="0"/>
              <a:t>3. Wettfahrtleitung und Team:</a:t>
            </a:r>
            <a:r>
              <a:rPr lang="de-DE" altLang="de-DE" sz="1800" b="0" i="0"/>
              <a:t>	- Voraussetzungen</a:t>
            </a:r>
            <a:br>
              <a:rPr lang="de-DE" altLang="de-DE" sz="1800" b="0" i="0"/>
            </a:br>
            <a:r>
              <a:rPr lang="de-DE" altLang="de-DE" sz="1800" b="0" i="0"/>
              <a:t>     (Handbuch C)	- Aufgaben des WFL-Teams</a:t>
            </a:r>
            <a:br>
              <a:rPr lang="de-DE" altLang="de-DE" sz="1800" b="0" i="0"/>
            </a:br>
            <a:r>
              <a:rPr lang="de-DE" altLang="de-DE" sz="1800" b="0" i="0"/>
              <a:t>	- Aufgaben Start/Ziel-Boot und Hilfsboote 	</a:t>
            </a:r>
          </a:p>
          <a:p>
            <a:pPr>
              <a:spcBef>
                <a:spcPct val="50000"/>
              </a:spcBef>
              <a:buFontTx/>
              <a:buNone/>
            </a:pPr>
            <a:r>
              <a:rPr lang="de-DE" altLang="de-DE" sz="1800" i="0"/>
              <a:t>4. Durchführung einer Wettfahrt:</a:t>
            </a:r>
            <a:r>
              <a:rPr lang="de-DE" altLang="de-DE" sz="1800" b="0" i="0"/>
              <a:t>	- Mitteilungen und Signale</a:t>
            </a:r>
            <a:br>
              <a:rPr lang="de-DE" altLang="de-DE" sz="1800" b="0" i="0"/>
            </a:br>
            <a:r>
              <a:rPr lang="de-DE" altLang="de-DE" sz="1800" b="0" i="0"/>
              <a:t>     (Handbuch D)	- Auslegen von Regattabahnen</a:t>
            </a:r>
            <a:br>
              <a:rPr lang="de-DE" altLang="de-DE" sz="1800" b="0" i="0"/>
            </a:br>
            <a:r>
              <a:rPr lang="de-DE" altLang="de-DE" sz="1800" b="0" i="0"/>
              <a:t>	- Startprozedere</a:t>
            </a:r>
            <a:br>
              <a:rPr lang="de-DE" altLang="de-DE" sz="1800" b="0" i="0"/>
            </a:br>
            <a:r>
              <a:rPr lang="de-DE" altLang="de-DE" sz="1800" b="0" i="0"/>
              <a:t>	- Während der Wettfahrt und Zieleinlauf</a:t>
            </a:r>
            <a:br>
              <a:rPr lang="de-DE" altLang="de-DE" sz="1800" b="0" i="0"/>
            </a:br>
            <a:r>
              <a:rPr lang="de-DE" altLang="de-DE" sz="1800" b="0" i="0"/>
              <a:t>	- Nach der Wettfahrt	 </a:t>
            </a:r>
            <a:r>
              <a:rPr lang="de-DE" altLang="de-DE" sz="1800" i="0">
                <a:solidFill>
                  <a:srgbClr val="FF0000"/>
                </a:solidFill>
                <a:sym typeface="Wingdings" panose="05000000000000000000" pitchFamily="2" charset="2"/>
              </a:rPr>
              <a:t> Test Signale</a:t>
            </a:r>
            <a:r>
              <a:rPr lang="de-DE" altLang="de-DE" sz="1800" b="0" i="0"/>
              <a:t> </a:t>
            </a:r>
            <a:br>
              <a:rPr lang="de-DE" altLang="de-DE" sz="1800" b="0" i="0"/>
            </a:br>
            <a:r>
              <a:rPr lang="de-DE" altLang="de-DE" sz="1800" b="0" i="0"/>
              <a:t>	- Wertung und Punktsysteme</a:t>
            </a:r>
            <a:br>
              <a:rPr lang="de-DE" altLang="de-DE" sz="1800" b="0" i="0"/>
            </a:br>
            <a:r>
              <a:rPr lang="de-DE" altLang="de-DE" sz="1800" b="0" i="0"/>
              <a:t>	- Wettfahrtbüro nach Regattaschluss	</a:t>
            </a:r>
          </a:p>
        </p:txBody>
      </p:sp>
      <p:sp>
        <p:nvSpPr>
          <p:cNvPr id="16389" name="Fußzeilenplatzhalter 1">
            <a:extLst>
              <a:ext uri="{FF2B5EF4-FFF2-40B4-BE49-F238E27FC236}">
                <a16:creationId xmlns:a16="http://schemas.microsoft.com/office/drawing/2014/main" id="{4DD62FD0-6534-F315-7E3C-9718FFB78F0D}"/>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Foliennummernplatzhalter 3">
            <a:extLst>
              <a:ext uri="{FF2B5EF4-FFF2-40B4-BE49-F238E27FC236}">
                <a16:creationId xmlns:a16="http://schemas.microsoft.com/office/drawing/2014/main" id="{B230C923-56C3-25F3-52C4-3425BB547207}"/>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FC4CE382-12E2-43B3-B4C0-A0083027B15A}" type="slidenum">
              <a:rPr lang="de-DE" altLang="de-DE" sz="1400"/>
              <a:pPr>
                <a:spcBef>
                  <a:spcPct val="0"/>
                </a:spcBef>
                <a:buFontTx/>
                <a:buNone/>
              </a:pPr>
              <a:t>20</a:t>
            </a:fld>
            <a:endParaRPr lang="de-DE" altLang="de-DE" sz="1400"/>
          </a:p>
        </p:txBody>
      </p:sp>
      <p:sp>
        <p:nvSpPr>
          <p:cNvPr id="51203" name="Text Box 2">
            <a:extLst>
              <a:ext uri="{FF2B5EF4-FFF2-40B4-BE49-F238E27FC236}">
                <a16:creationId xmlns:a16="http://schemas.microsoft.com/office/drawing/2014/main" id="{471D35D6-F202-E539-A105-9C608072A9F3}"/>
              </a:ext>
            </a:extLst>
          </p:cNvPr>
          <p:cNvSpPr txBox="1">
            <a:spLocks noChangeArrowheads="1"/>
          </p:cNvSpPr>
          <p:nvPr/>
        </p:nvSpPr>
        <p:spPr bwMode="auto">
          <a:xfrm>
            <a:off x="323850" y="2195513"/>
            <a:ext cx="4319588" cy="4216400"/>
          </a:xfrm>
          <a:prstGeom prst="rect">
            <a:avLst/>
          </a:prstGeom>
          <a:solidFill>
            <a:srgbClr val="FFCCFF"/>
          </a:solidFill>
          <a:ln w="3175">
            <a:solidFill>
              <a:schemeClr val="tx1"/>
            </a:solidFill>
            <a:miter lim="800000"/>
            <a:headEnd/>
            <a:tailEnd/>
          </a:ln>
        </p:spPr>
        <p:txBody>
          <a:bodyPr>
            <a:spAutoFit/>
          </a:bodyPr>
          <a:lstStyle>
            <a:lvl1pPr marL="762000" indent="-762000">
              <a:spcBef>
                <a:spcPct val="20000"/>
              </a:spcBef>
              <a:buChar char="•"/>
              <a:tabLst>
                <a:tab pos="952500" algn="l"/>
                <a:tab pos="1428750" algn="l"/>
              </a:tabLst>
              <a:defRPr sz="3200">
                <a:solidFill>
                  <a:schemeClr val="tx1"/>
                </a:solidFill>
                <a:latin typeface="Arial" panose="020B0604020202020204" pitchFamily="34" charset="0"/>
              </a:defRPr>
            </a:lvl1pPr>
            <a:lvl2pPr marL="742950" indent="-285750">
              <a:spcBef>
                <a:spcPct val="20000"/>
              </a:spcBef>
              <a:buChar char="–"/>
              <a:tabLst>
                <a:tab pos="952500" algn="l"/>
                <a:tab pos="1428750" algn="l"/>
              </a:tabLst>
              <a:defRPr sz="2800">
                <a:solidFill>
                  <a:schemeClr val="tx1"/>
                </a:solidFill>
                <a:latin typeface="Arial" panose="020B0604020202020204" pitchFamily="34" charset="0"/>
              </a:defRPr>
            </a:lvl2pPr>
            <a:lvl3pPr marL="1143000" indent="-228600">
              <a:spcBef>
                <a:spcPct val="20000"/>
              </a:spcBef>
              <a:buChar char="•"/>
              <a:tabLst>
                <a:tab pos="952500" algn="l"/>
                <a:tab pos="1428750" algn="l"/>
              </a:tabLst>
              <a:defRPr sz="2400">
                <a:solidFill>
                  <a:schemeClr val="tx1"/>
                </a:solidFill>
                <a:latin typeface="Arial" panose="020B0604020202020204" pitchFamily="34" charset="0"/>
              </a:defRPr>
            </a:lvl3pPr>
            <a:lvl4pPr marL="1600200" indent="-228600">
              <a:spcBef>
                <a:spcPct val="20000"/>
              </a:spcBef>
              <a:buChar char="–"/>
              <a:tabLst>
                <a:tab pos="952500" algn="l"/>
                <a:tab pos="1428750" algn="l"/>
              </a:tabLst>
              <a:defRPr sz="2000">
                <a:solidFill>
                  <a:schemeClr val="tx1"/>
                </a:solidFill>
                <a:latin typeface="Arial" panose="020B0604020202020204" pitchFamily="34" charset="0"/>
              </a:defRPr>
            </a:lvl4pPr>
            <a:lvl5pPr marL="2057400" indent="-228600">
              <a:spcBef>
                <a:spcPct val="20000"/>
              </a:spcBef>
              <a:buChar char="»"/>
              <a:tabLst>
                <a:tab pos="952500" algn="l"/>
                <a:tab pos="142875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952500" algn="l"/>
                <a:tab pos="142875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952500" algn="l"/>
                <a:tab pos="142875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952500" algn="l"/>
                <a:tab pos="142875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952500" algn="l"/>
                <a:tab pos="1428750" algn="l"/>
              </a:tabLst>
              <a:defRPr sz="2000">
                <a:solidFill>
                  <a:schemeClr val="tx1"/>
                </a:solidFill>
                <a:latin typeface="Arial" panose="020B0604020202020204" pitchFamily="34" charset="0"/>
              </a:defRPr>
            </a:lvl9pPr>
          </a:lstStyle>
          <a:p>
            <a:pPr>
              <a:spcBef>
                <a:spcPct val="0"/>
              </a:spcBef>
              <a:buFontTx/>
              <a:buNone/>
            </a:pPr>
            <a:r>
              <a:rPr lang="de-CH" altLang="de-DE" sz="1800" i="0">
                <a:solidFill>
                  <a:srgbClr val="FF0000"/>
                </a:solidFill>
              </a:rPr>
              <a:t>Boot </a:t>
            </a:r>
            <a:r>
              <a:rPr lang="de-CH" altLang="de-DE" sz="1800" i="0" u="sng">
                <a:solidFill>
                  <a:srgbClr val="FF0000"/>
                </a:solidFill>
              </a:rPr>
              <a:t>ohne </a:t>
            </a:r>
            <a:r>
              <a:rPr lang="de-CH" altLang="de-DE" sz="1800" i="0">
                <a:solidFill>
                  <a:srgbClr val="FF0000"/>
                </a:solidFill>
              </a:rPr>
              <a:t>Wegerecht</a:t>
            </a:r>
          </a:p>
          <a:p>
            <a:pPr>
              <a:spcBef>
                <a:spcPct val="0"/>
              </a:spcBef>
              <a:buFontTx/>
              <a:buNone/>
            </a:pPr>
            <a:r>
              <a:rPr lang="de-CH" altLang="de-DE" sz="1800" b="0" i="0"/>
              <a:t>WR 14: </a:t>
            </a:r>
            <a:r>
              <a:rPr lang="de-CH" altLang="de-DE" sz="1800" i="0"/>
              <a:t>Jede</a:t>
            </a:r>
            <a:r>
              <a:rPr lang="de-CH" altLang="de-DE" sz="1800" b="0" i="0"/>
              <a:t> Berührung (und Behinde-</a:t>
            </a:r>
          </a:p>
          <a:p>
            <a:pPr>
              <a:spcBef>
                <a:spcPct val="0"/>
              </a:spcBef>
              <a:buFontTx/>
              <a:buNone/>
            </a:pPr>
            <a:r>
              <a:rPr lang="de-CH" altLang="de-DE" sz="1800" b="0" i="0"/>
              <a:t>             rung) ist Anlass für eine Strafe</a:t>
            </a:r>
          </a:p>
          <a:p>
            <a:pPr>
              <a:spcBef>
                <a:spcPct val="0"/>
              </a:spcBef>
              <a:buFontTx/>
              <a:buNone/>
            </a:pPr>
            <a:endParaRPr lang="de-CH" altLang="de-DE" sz="800" b="0" i="0"/>
          </a:p>
          <a:p>
            <a:pPr>
              <a:spcBef>
                <a:spcPct val="0"/>
              </a:spcBef>
              <a:buFontTx/>
              <a:buNone/>
            </a:pPr>
            <a:r>
              <a:rPr lang="de-CH" altLang="de-DE" sz="1800" b="0" i="0"/>
              <a:t>Definition  </a:t>
            </a:r>
            <a:r>
              <a:rPr lang="de-CH" altLang="de-DE" sz="1800"/>
              <a:t>'Freihalten'</a:t>
            </a:r>
            <a:r>
              <a:rPr lang="de-CH" altLang="de-DE" sz="1800" i="0"/>
              <a:t>:</a:t>
            </a:r>
            <a:r>
              <a:rPr lang="de-CH" altLang="de-DE" sz="1800" b="0" i="0"/>
              <a:t>	</a:t>
            </a:r>
          </a:p>
          <a:p>
            <a:pPr>
              <a:spcBef>
                <a:spcPct val="0"/>
              </a:spcBef>
              <a:buFontTx/>
              <a:buNone/>
            </a:pPr>
            <a:r>
              <a:rPr lang="de-CH" altLang="de-DE" sz="1800" b="0" i="0"/>
              <a:t>   So, dass das andere Boot seinen Kurs</a:t>
            </a:r>
          </a:p>
          <a:p>
            <a:pPr>
              <a:spcBef>
                <a:spcPct val="0"/>
              </a:spcBef>
              <a:buFontTx/>
              <a:buNone/>
            </a:pPr>
            <a:r>
              <a:rPr lang="de-CH" altLang="de-DE" sz="1800" b="0" i="0"/>
              <a:t>   </a:t>
            </a:r>
            <a:r>
              <a:rPr lang="de-CH" altLang="de-DE" sz="1800" i="0"/>
              <a:t>ohne Ausweichen </a:t>
            </a:r>
            <a:r>
              <a:rPr lang="de-CH" altLang="de-DE" sz="1800" b="0" i="0"/>
              <a:t>segeln kann, bzw.</a:t>
            </a:r>
          </a:p>
          <a:p>
            <a:pPr>
              <a:spcBef>
                <a:spcPct val="0"/>
              </a:spcBef>
              <a:buFontTx/>
              <a:buNone/>
            </a:pPr>
            <a:r>
              <a:rPr lang="de-CH" altLang="de-DE" sz="1800" b="0" i="0"/>
              <a:t>   ein Leeboot seinen Kurs in beide</a:t>
            </a:r>
          </a:p>
          <a:p>
            <a:pPr>
              <a:spcBef>
                <a:spcPct val="0"/>
              </a:spcBef>
              <a:buFontTx/>
              <a:buNone/>
            </a:pPr>
            <a:r>
              <a:rPr lang="de-CH" altLang="de-DE" sz="1800" b="0" i="0"/>
              <a:t>   Richtungen ändern kann, ohne dass</a:t>
            </a:r>
          </a:p>
          <a:p>
            <a:pPr>
              <a:spcBef>
                <a:spcPct val="0"/>
              </a:spcBef>
              <a:buFontTx/>
              <a:buNone/>
            </a:pPr>
            <a:r>
              <a:rPr lang="de-CH" altLang="de-DE" sz="1800" b="0" i="0"/>
              <a:t>   es sofort zu einer </a:t>
            </a:r>
            <a:r>
              <a:rPr lang="de-CH" altLang="de-DE" sz="1800" i="0"/>
              <a:t>Berührung</a:t>
            </a:r>
            <a:r>
              <a:rPr lang="de-CH" altLang="de-DE" sz="1800" b="0" i="0"/>
              <a:t> kommt.</a:t>
            </a:r>
          </a:p>
          <a:p>
            <a:pPr>
              <a:spcBef>
                <a:spcPct val="0"/>
              </a:spcBef>
              <a:buFontTx/>
              <a:buNone/>
            </a:pPr>
            <a:endParaRPr lang="de-CH" altLang="de-DE" sz="800" b="0" i="0"/>
          </a:p>
          <a:p>
            <a:pPr>
              <a:spcBef>
                <a:spcPct val="0"/>
              </a:spcBef>
              <a:buFontTx/>
              <a:buNone/>
            </a:pPr>
            <a:r>
              <a:rPr lang="de-CH" altLang="de-DE" sz="1800" b="0" i="0"/>
              <a:t>Definition  </a:t>
            </a:r>
            <a:r>
              <a:rPr lang="de-CH" altLang="de-DE" sz="1800"/>
              <a:t>'Raum'</a:t>
            </a:r>
            <a:r>
              <a:rPr lang="de-CH" altLang="de-DE" sz="1800" i="0"/>
              <a:t>:	</a:t>
            </a:r>
            <a:r>
              <a:rPr lang="de-CH" altLang="de-DE" sz="1800" b="0" i="0"/>
              <a:t>	</a:t>
            </a:r>
          </a:p>
          <a:p>
            <a:pPr>
              <a:spcBef>
                <a:spcPct val="0"/>
              </a:spcBef>
              <a:buFontTx/>
              <a:buNone/>
            </a:pPr>
            <a:r>
              <a:rPr lang="de-CH" altLang="de-DE" sz="1800" b="0" i="0"/>
              <a:t>   Der Platz, um bei den gegebenen Um- </a:t>
            </a:r>
          </a:p>
          <a:p>
            <a:pPr>
              <a:spcBef>
                <a:spcPct val="0"/>
              </a:spcBef>
              <a:buFontTx/>
              <a:buNone/>
            </a:pPr>
            <a:r>
              <a:rPr lang="de-CH" altLang="de-DE" sz="1800" b="0" i="0"/>
              <a:t>   ständen, unter Einhaltung des Wege-</a:t>
            </a:r>
          </a:p>
          <a:p>
            <a:pPr>
              <a:spcBef>
                <a:spcPct val="0"/>
              </a:spcBef>
              <a:buFontTx/>
              <a:buNone/>
            </a:pPr>
            <a:r>
              <a:rPr lang="de-CH" altLang="de-DE" sz="1800" b="0" i="0"/>
              <a:t>   rechts und Regel 31, in guter See-</a:t>
            </a:r>
          </a:p>
          <a:p>
            <a:pPr>
              <a:spcBef>
                <a:spcPct val="0"/>
              </a:spcBef>
              <a:buFontTx/>
              <a:buNone/>
            </a:pPr>
            <a:r>
              <a:rPr lang="de-CH" altLang="de-DE" sz="1800" b="0" i="0"/>
              <a:t>   mannschaft manövrieren zu können.</a:t>
            </a:r>
          </a:p>
        </p:txBody>
      </p:sp>
      <p:sp>
        <p:nvSpPr>
          <p:cNvPr id="51204" name="Rectangle 3">
            <a:extLst>
              <a:ext uri="{FF2B5EF4-FFF2-40B4-BE49-F238E27FC236}">
                <a16:creationId xmlns:a16="http://schemas.microsoft.com/office/drawing/2014/main" id="{844FCA9C-F21B-CB2C-0F47-2CF8D4A9B39C}"/>
              </a:ext>
            </a:extLst>
          </p:cNvPr>
          <p:cNvSpPr>
            <a:spLocks noChangeArrowheads="1"/>
          </p:cNvSpPr>
          <p:nvPr/>
        </p:nvSpPr>
        <p:spPr bwMode="auto">
          <a:xfrm>
            <a:off x="179388" y="0"/>
            <a:ext cx="6575425"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44450" rIns="0" bIns="44450">
            <a:spAutoFit/>
          </a:bodyPr>
          <a:lstStyle>
            <a:lvl1pPr marL="98425" defTabSz="762000">
              <a:spcBef>
                <a:spcPct val="20000"/>
              </a:spcBef>
              <a:buChar char="•"/>
              <a:tabLst>
                <a:tab pos="4768850" algn="r"/>
              </a:tabLst>
              <a:defRPr sz="3200">
                <a:solidFill>
                  <a:schemeClr val="tx1"/>
                </a:solidFill>
                <a:latin typeface="Arial" panose="020B0604020202020204" pitchFamily="34" charset="0"/>
              </a:defRPr>
            </a:lvl1pPr>
            <a:lvl2pPr marL="742950" indent="-285750" defTabSz="762000">
              <a:spcBef>
                <a:spcPct val="20000"/>
              </a:spcBef>
              <a:buChar char="–"/>
              <a:tabLst>
                <a:tab pos="4768850" algn="r"/>
              </a:tabLst>
              <a:defRPr sz="2800">
                <a:solidFill>
                  <a:schemeClr val="tx1"/>
                </a:solidFill>
                <a:latin typeface="Arial" panose="020B0604020202020204" pitchFamily="34" charset="0"/>
              </a:defRPr>
            </a:lvl2pPr>
            <a:lvl3pPr marL="1143000" indent="-228600" defTabSz="762000">
              <a:spcBef>
                <a:spcPct val="20000"/>
              </a:spcBef>
              <a:buChar char="•"/>
              <a:tabLst>
                <a:tab pos="4768850" algn="r"/>
              </a:tabLst>
              <a:defRPr sz="2400">
                <a:solidFill>
                  <a:schemeClr val="tx1"/>
                </a:solidFill>
                <a:latin typeface="Arial" panose="020B0604020202020204" pitchFamily="34" charset="0"/>
              </a:defRPr>
            </a:lvl3pPr>
            <a:lvl4pPr marL="1600200" indent="-228600" defTabSz="762000">
              <a:spcBef>
                <a:spcPct val="20000"/>
              </a:spcBef>
              <a:buChar char="–"/>
              <a:tabLst>
                <a:tab pos="4768850" algn="r"/>
              </a:tabLst>
              <a:defRPr sz="2000">
                <a:solidFill>
                  <a:schemeClr val="tx1"/>
                </a:solidFill>
                <a:latin typeface="Arial" panose="020B0604020202020204" pitchFamily="34" charset="0"/>
              </a:defRPr>
            </a:lvl4pPr>
            <a:lvl5pPr marL="2057400" indent="-228600" defTabSz="762000">
              <a:spcBef>
                <a:spcPct val="20000"/>
              </a:spcBef>
              <a:buChar char="»"/>
              <a:tabLst>
                <a:tab pos="4768850" algn="r"/>
              </a:tabLst>
              <a:defRPr sz="2000">
                <a:solidFill>
                  <a:schemeClr val="tx1"/>
                </a:solidFill>
                <a:latin typeface="Arial" panose="020B0604020202020204" pitchFamily="34" charset="0"/>
              </a:defRPr>
            </a:lvl5pPr>
            <a:lvl6pPr marL="2514600" indent="-228600" defTabSz="762000" eaLnBrk="0" fontAlgn="base" hangingPunct="0">
              <a:spcBef>
                <a:spcPct val="20000"/>
              </a:spcBef>
              <a:spcAft>
                <a:spcPct val="0"/>
              </a:spcAft>
              <a:buChar char="»"/>
              <a:tabLst>
                <a:tab pos="4768850" algn="r"/>
              </a:tabLst>
              <a:defRPr sz="2000">
                <a:solidFill>
                  <a:schemeClr val="tx1"/>
                </a:solidFill>
                <a:latin typeface="Arial" panose="020B0604020202020204" pitchFamily="34" charset="0"/>
              </a:defRPr>
            </a:lvl6pPr>
            <a:lvl7pPr marL="2971800" indent="-228600" defTabSz="762000" eaLnBrk="0" fontAlgn="base" hangingPunct="0">
              <a:spcBef>
                <a:spcPct val="20000"/>
              </a:spcBef>
              <a:spcAft>
                <a:spcPct val="0"/>
              </a:spcAft>
              <a:buChar char="»"/>
              <a:tabLst>
                <a:tab pos="4768850" algn="r"/>
              </a:tabLst>
              <a:defRPr sz="2000">
                <a:solidFill>
                  <a:schemeClr val="tx1"/>
                </a:solidFill>
                <a:latin typeface="Arial" panose="020B0604020202020204" pitchFamily="34" charset="0"/>
              </a:defRPr>
            </a:lvl7pPr>
            <a:lvl8pPr marL="3429000" indent="-228600" defTabSz="762000" eaLnBrk="0" fontAlgn="base" hangingPunct="0">
              <a:spcBef>
                <a:spcPct val="20000"/>
              </a:spcBef>
              <a:spcAft>
                <a:spcPct val="0"/>
              </a:spcAft>
              <a:buChar char="»"/>
              <a:tabLst>
                <a:tab pos="4768850" algn="r"/>
              </a:tabLst>
              <a:defRPr sz="2000">
                <a:solidFill>
                  <a:schemeClr val="tx1"/>
                </a:solidFill>
                <a:latin typeface="Arial" panose="020B0604020202020204" pitchFamily="34" charset="0"/>
              </a:defRPr>
            </a:lvl8pPr>
            <a:lvl9pPr marL="3886200" indent="-228600" defTabSz="762000" eaLnBrk="0" fontAlgn="base" hangingPunct="0">
              <a:spcBef>
                <a:spcPct val="20000"/>
              </a:spcBef>
              <a:spcAft>
                <a:spcPct val="0"/>
              </a:spcAft>
              <a:buChar char="»"/>
              <a:tabLst>
                <a:tab pos="4768850" algn="r"/>
              </a:tabLst>
              <a:defRPr sz="2000">
                <a:solidFill>
                  <a:schemeClr val="tx1"/>
                </a:solidFill>
                <a:latin typeface="Arial" panose="020B0604020202020204" pitchFamily="34" charset="0"/>
              </a:defRPr>
            </a:lvl9pPr>
          </a:lstStyle>
          <a:p>
            <a:pPr>
              <a:spcBef>
                <a:spcPct val="0"/>
              </a:spcBef>
              <a:buFontTx/>
              <a:buNone/>
            </a:pPr>
            <a:r>
              <a:rPr lang="de-DE" altLang="de-DE" sz="2800" i="0"/>
              <a:t>Berührung, Behinderung und</a:t>
            </a:r>
            <a:br>
              <a:rPr lang="de-DE" altLang="de-DE" sz="2800" i="0"/>
            </a:br>
            <a:r>
              <a:rPr lang="de-DE" altLang="de-DE" sz="2800" i="0"/>
              <a:t> Schäden vermeiden</a:t>
            </a:r>
            <a:endParaRPr lang="de-DE" altLang="de-DE" sz="2800" b="0" i="0">
              <a:solidFill>
                <a:schemeClr val="accent2"/>
              </a:solidFill>
            </a:endParaRPr>
          </a:p>
        </p:txBody>
      </p:sp>
      <p:sp>
        <p:nvSpPr>
          <p:cNvPr id="51205" name="Text Box 4">
            <a:extLst>
              <a:ext uri="{FF2B5EF4-FFF2-40B4-BE49-F238E27FC236}">
                <a16:creationId xmlns:a16="http://schemas.microsoft.com/office/drawing/2014/main" id="{B512346B-43BB-60F9-9DB0-25CB83440A6D}"/>
              </a:ext>
            </a:extLst>
          </p:cNvPr>
          <p:cNvSpPr txBox="1">
            <a:spLocks noChangeArrowheads="1"/>
          </p:cNvSpPr>
          <p:nvPr/>
        </p:nvSpPr>
        <p:spPr bwMode="auto">
          <a:xfrm>
            <a:off x="4859338" y="2195513"/>
            <a:ext cx="4030662" cy="4216400"/>
          </a:xfrm>
          <a:prstGeom prst="rect">
            <a:avLst/>
          </a:prstGeom>
          <a:solidFill>
            <a:srgbClr val="CCFFCC"/>
          </a:solidFill>
          <a:ln w="3175">
            <a:solidFill>
              <a:schemeClr val="tx1"/>
            </a:solidFill>
            <a:miter lim="800000"/>
            <a:headEnd/>
            <a:tailEnd/>
          </a:ln>
        </p:spPr>
        <p:txBody>
          <a:bodyPr>
            <a:spAutoFit/>
          </a:bodyPr>
          <a:lstStyle>
            <a:lvl1pPr marL="762000" indent="-762000">
              <a:spcBef>
                <a:spcPct val="20000"/>
              </a:spcBef>
              <a:buChar char="•"/>
              <a:tabLst>
                <a:tab pos="952500" algn="l"/>
              </a:tabLst>
              <a:defRPr sz="3200">
                <a:solidFill>
                  <a:schemeClr val="tx1"/>
                </a:solidFill>
                <a:latin typeface="Arial" panose="020B0604020202020204" pitchFamily="34" charset="0"/>
              </a:defRPr>
            </a:lvl1pPr>
            <a:lvl2pPr marL="742950" indent="-285750">
              <a:spcBef>
                <a:spcPct val="20000"/>
              </a:spcBef>
              <a:buChar char="–"/>
              <a:tabLst>
                <a:tab pos="952500" algn="l"/>
              </a:tabLst>
              <a:defRPr sz="2800">
                <a:solidFill>
                  <a:schemeClr val="tx1"/>
                </a:solidFill>
                <a:latin typeface="Arial" panose="020B0604020202020204" pitchFamily="34" charset="0"/>
              </a:defRPr>
            </a:lvl2pPr>
            <a:lvl3pPr marL="1143000" indent="-228600">
              <a:spcBef>
                <a:spcPct val="20000"/>
              </a:spcBef>
              <a:buChar char="•"/>
              <a:tabLst>
                <a:tab pos="952500" algn="l"/>
              </a:tabLst>
              <a:defRPr sz="2400">
                <a:solidFill>
                  <a:schemeClr val="tx1"/>
                </a:solidFill>
                <a:latin typeface="Arial" panose="020B0604020202020204" pitchFamily="34" charset="0"/>
              </a:defRPr>
            </a:lvl3pPr>
            <a:lvl4pPr marL="1600200" indent="-228600">
              <a:spcBef>
                <a:spcPct val="20000"/>
              </a:spcBef>
              <a:buChar char="–"/>
              <a:tabLst>
                <a:tab pos="952500" algn="l"/>
              </a:tabLst>
              <a:defRPr sz="2000">
                <a:solidFill>
                  <a:schemeClr val="tx1"/>
                </a:solidFill>
                <a:latin typeface="Arial" panose="020B0604020202020204" pitchFamily="34" charset="0"/>
              </a:defRPr>
            </a:lvl4pPr>
            <a:lvl5pPr marL="2057400" indent="-228600">
              <a:spcBef>
                <a:spcPct val="20000"/>
              </a:spcBef>
              <a:buChar char="»"/>
              <a:tabLst>
                <a:tab pos="95250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95250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95250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95250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952500" algn="l"/>
              </a:tabLst>
              <a:defRPr sz="2000">
                <a:solidFill>
                  <a:schemeClr val="tx1"/>
                </a:solidFill>
                <a:latin typeface="Arial" panose="020B0604020202020204" pitchFamily="34" charset="0"/>
              </a:defRPr>
            </a:lvl9pPr>
          </a:lstStyle>
          <a:p>
            <a:pPr>
              <a:spcBef>
                <a:spcPct val="0"/>
              </a:spcBef>
              <a:buFontTx/>
              <a:buNone/>
            </a:pPr>
            <a:r>
              <a:rPr lang="de-CH" altLang="de-DE" sz="1800" i="0">
                <a:solidFill>
                  <a:srgbClr val="FF0000"/>
                </a:solidFill>
              </a:rPr>
              <a:t>Boot </a:t>
            </a:r>
            <a:r>
              <a:rPr lang="de-CH" altLang="de-DE" sz="1800" i="0" u="sng">
                <a:solidFill>
                  <a:srgbClr val="FF0000"/>
                </a:solidFill>
              </a:rPr>
              <a:t>mit</a:t>
            </a:r>
            <a:r>
              <a:rPr lang="de-CH" altLang="de-DE" sz="1800" i="0">
                <a:solidFill>
                  <a:srgbClr val="FF0000"/>
                </a:solidFill>
              </a:rPr>
              <a:t> Wegerecht</a:t>
            </a:r>
          </a:p>
          <a:p>
            <a:pPr>
              <a:spcBef>
                <a:spcPct val="0"/>
              </a:spcBef>
              <a:buFontTx/>
              <a:buNone/>
            </a:pPr>
            <a:r>
              <a:rPr lang="de-CH" altLang="de-DE" sz="1800" b="0" i="0"/>
              <a:t>WR 14.a	- Reaktion erst wenn klar,</a:t>
            </a:r>
          </a:p>
          <a:p>
            <a:pPr>
              <a:spcBef>
                <a:spcPct val="0"/>
              </a:spcBef>
              <a:buFontTx/>
              <a:buNone/>
            </a:pPr>
            <a:r>
              <a:rPr lang="de-CH" altLang="de-DE" sz="1800" b="0" i="0"/>
              <a:t>             	  dass das andere Boot sich 	  nicht freihält</a:t>
            </a:r>
          </a:p>
          <a:p>
            <a:pPr>
              <a:spcBef>
                <a:spcPct val="0"/>
              </a:spcBef>
              <a:buFontTx/>
              <a:buNone/>
            </a:pPr>
            <a:r>
              <a:rPr lang="de-CH" altLang="de-DE" sz="1800" b="0" i="0"/>
              <a:t>WR 14.b	-  Nach dieser Regel: </a:t>
            </a:r>
            <a:br>
              <a:rPr lang="de-CH" altLang="de-DE" sz="1800" b="0" i="0"/>
            </a:br>
            <a:r>
              <a:rPr lang="de-CH" altLang="de-DE" sz="1800" b="0" i="0"/>
              <a:t>	    Bei </a:t>
            </a:r>
            <a:r>
              <a:rPr lang="de-CH" altLang="de-DE" sz="1800" i="0"/>
              <a:t>jedem</a:t>
            </a:r>
            <a:r>
              <a:rPr lang="de-CH" altLang="de-DE" sz="1800" b="0" i="0"/>
              <a:t> Schaden ist </a:t>
            </a:r>
            <a:br>
              <a:rPr lang="de-CH" altLang="de-DE" sz="1800" b="0" i="0"/>
            </a:br>
            <a:r>
              <a:rPr lang="de-CH" altLang="de-DE" sz="1800" b="0" i="0"/>
              <a:t>	    Bestrafung eines Bootes 	    mit Wegerecht möglich.</a:t>
            </a:r>
            <a:br>
              <a:rPr lang="de-CH" altLang="de-DE" sz="1800" b="0" i="0"/>
            </a:br>
            <a:endParaRPr lang="de-CH" altLang="de-DE" sz="800" b="0" i="0"/>
          </a:p>
          <a:p>
            <a:pPr>
              <a:spcBef>
                <a:spcPct val="0"/>
              </a:spcBef>
              <a:buFontTx/>
              <a:buNone/>
            </a:pPr>
            <a:r>
              <a:rPr lang="de-CH" altLang="de-DE" sz="1800" b="0" i="0"/>
              <a:t>WR 15	-	Wegerecht durch eigene 		Handlung erreicht: </a:t>
            </a:r>
            <a:br>
              <a:rPr lang="de-CH" altLang="de-DE" sz="1800" b="0" i="0"/>
            </a:br>
            <a:r>
              <a:rPr lang="de-CH" altLang="de-DE" sz="1800" b="0" i="0"/>
              <a:t>	   Anfangs </a:t>
            </a:r>
            <a:r>
              <a:rPr lang="de-CH" altLang="de-DE" sz="1800"/>
              <a:t>Raum</a:t>
            </a:r>
            <a:r>
              <a:rPr lang="de-CH" altLang="de-DE" sz="1800" b="0" i="0"/>
              <a:t> zum 		   Freihalten gewähren</a:t>
            </a:r>
          </a:p>
          <a:p>
            <a:pPr>
              <a:spcBef>
                <a:spcPct val="0"/>
              </a:spcBef>
              <a:buFontTx/>
              <a:buNone/>
            </a:pPr>
            <a:endParaRPr lang="de-CH" altLang="de-DE" sz="800" b="0" i="0"/>
          </a:p>
          <a:p>
            <a:pPr>
              <a:spcBef>
                <a:spcPct val="0"/>
              </a:spcBef>
              <a:buFontTx/>
              <a:buNone/>
            </a:pPr>
            <a:r>
              <a:rPr lang="de-CH" altLang="de-DE" sz="1800" b="0" i="0"/>
              <a:t>WR 16	-	Bei Kursänderung: </a:t>
            </a:r>
            <a:r>
              <a:rPr lang="de-CH" altLang="de-DE" sz="1800"/>
              <a:t>Raum</a:t>
            </a:r>
            <a:r>
              <a:rPr lang="de-CH" altLang="de-DE" sz="1800" b="0" i="0"/>
              <a:t> 		zum Freihalten geben</a:t>
            </a:r>
          </a:p>
        </p:txBody>
      </p:sp>
      <p:sp>
        <p:nvSpPr>
          <p:cNvPr id="51206" name="Text Box 5">
            <a:extLst>
              <a:ext uri="{FF2B5EF4-FFF2-40B4-BE49-F238E27FC236}">
                <a16:creationId xmlns:a16="http://schemas.microsoft.com/office/drawing/2014/main" id="{F82ED03C-68F9-B137-9D7C-E32F53A26B54}"/>
              </a:ext>
            </a:extLst>
          </p:cNvPr>
          <p:cNvSpPr txBox="1">
            <a:spLocks noChangeArrowheads="1"/>
          </p:cNvSpPr>
          <p:nvPr/>
        </p:nvSpPr>
        <p:spPr bwMode="auto">
          <a:xfrm>
            <a:off x="611188" y="942975"/>
            <a:ext cx="7848600" cy="1044575"/>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666750" indent="-666750">
              <a:spcBef>
                <a:spcPct val="20000"/>
              </a:spcBef>
              <a:buChar char="•"/>
              <a:tabLst>
                <a:tab pos="952500" algn="l"/>
              </a:tabLst>
              <a:defRPr sz="3200">
                <a:solidFill>
                  <a:schemeClr val="tx1"/>
                </a:solidFill>
                <a:latin typeface="Arial" panose="020B0604020202020204" pitchFamily="34" charset="0"/>
              </a:defRPr>
            </a:lvl1pPr>
            <a:lvl2pPr marL="742950" indent="-285750">
              <a:spcBef>
                <a:spcPct val="20000"/>
              </a:spcBef>
              <a:buChar char="–"/>
              <a:tabLst>
                <a:tab pos="952500" algn="l"/>
              </a:tabLst>
              <a:defRPr sz="2800">
                <a:solidFill>
                  <a:schemeClr val="tx1"/>
                </a:solidFill>
                <a:latin typeface="Arial" panose="020B0604020202020204" pitchFamily="34" charset="0"/>
              </a:defRPr>
            </a:lvl2pPr>
            <a:lvl3pPr marL="1143000" indent="-228600">
              <a:spcBef>
                <a:spcPct val="20000"/>
              </a:spcBef>
              <a:buChar char="•"/>
              <a:tabLst>
                <a:tab pos="952500" algn="l"/>
              </a:tabLst>
              <a:defRPr sz="2400">
                <a:solidFill>
                  <a:schemeClr val="tx1"/>
                </a:solidFill>
                <a:latin typeface="Arial" panose="020B0604020202020204" pitchFamily="34" charset="0"/>
              </a:defRPr>
            </a:lvl3pPr>
            <a:lvl4pPr marL="1600200" indent="-228600">
              <a:spcBef>
                <a:spcPct val="20000"/>
              </a:spcBef>
              <a:buChar char="–"/>
              <a:tabLst>
                <a:tab pos="952500" algn="l"/>
              </a:tabLst>
              <a:defRPr sz="2000">
                <a:solidFill>
                  <a:schemeClr val="tx1"/>
                </a:solidFill>
                <a:latin typeface="Arial" panose="020B0604020202020204" pitchFamily="34" charset="0"/>
              </a:defRPr>
            </a:lvl4pPr>
            <a:lvl5pPr marL="2057400" indent="-228600">
              <a:spcBef>
                <a:spcPct val="20000"/>
              </a:spcBef>
              <a:buChar char="»"/>
              <a:tabLst>
                <a:tab pos="95250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95250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95250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95250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952500" algn="l"/>
              </a:tabLst>
              <a:defRPr sz="2000">
                <a:solidFill>
                  <a:schemeClr val="tx1"/>
                </a:solidFill>
                <a:latin typeface="Arial" panose="020B0604020202020204" pitchFamily="34" charset="0"/>
              </a:defRPr>
            </a:lvl9pPr>
          </a:lstStyle>
          <a:p>
            <a:pPr>
              <a:spcBef>
                <a:spcPct val="0"/>
              </a:spcBef>
              <a:buFontTx/>
              <a:buNone/>
            </a:pPr>
            <a:r>
              <a:rPr lang="de-CH" altLang="de-DE" sz="2000" i="0">
                <a:solidFill>
                  <a:srgbClr val="FF0000"/>
                </a:solidFill>
              </a:rPr>
              <a:t>WR 14 - Jede Berührung muss vermieden werden,  wenn</a:t>
            </a:r>
            <a:br>
              <a:rPr lang="de-CH" altLang="de-DE" sz="2000" i="0">
                <a:solidFill>
                  <a:srgbClr val="FF0000"/>
                </a:solidFill>
              </a:rPr>
            </a:br>
            <a:r>
              <a:rPr lang="de-CH" altLang="de-DE" sz="2000" i="0">
                <a:solidFill>
                  <a:srgbClr val="FF0000"/>
                </a:solidFill>
              </a:rPr>
              <a:t>	 vernünftigerweise möglich</a:t>
            </a:r>
            <a:endParaRPr lang="de-CH" altLang="de-DE" sz="1800" b="0" i="0">
              <a:solidFill>
                <a:srgbClr val="FF0000"/>
              </a:solidFill>
            </a:endParaRPr>
          </a:p>
          <a:p>
            <a:pPr>
              <a:spcBef>
                <a:spcPct val="0"/>
              </a:spcBef>
              <a:buFontTx/>
              <a:buNone/>
            </a:pPr>
            <a:r>
              <a:rPr lang="de-CH" altLang="de-DE" sz="1800" b="0" i="0"/>
              <a:t>	  </a:t>
            </a:r>
            <a:r>
              <a:rPr lang="de-CH" altLang="de-DE" sz="2000" i="0"/>
              <a:t>- </a:t>
            </a:r>
            <a:r>
              <a:rPr lang="de-CH" altLang="de-DE" sz="1800" b="0" i="0"/>
              <a:t>	Einleitung zu Teil 2: Verhütung von Zusammenstössen auf See</a:t>
            </a:r>
          </a:p>
        </p:txBody>
      </p:sp>
      <p:sp>
        <p:nvSpPr>
          <p:cNvPr id="51207" name="Fußzeilenplatzhalter 1">
            <a:extLst>
              <a:ext uri="{FF2B5EF4-FFF2-40B4-BE49-F238E27FC236}">
                <a16:creationId xmlns:a16="http://schemas.microsoft.com/office/drawing/2014/main" id="{6A36BE83-4451-7E58-F806-D1A06B420CB4}"/>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Foliennummernplatzhalter 3">
            <a:extLst>
              <a:ext uri="{FF2B5EF4-FFF2-40B4-BE49-F238E27FC236}">
                <a16:creationId xmlns:a16="http://schemas.microsoft.com/office/drawing/2014/main" id="{2393A96E-EABF-59D6-830C-0CF4C3C9C0D7}"/>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519A484D-9E8A-4867-8065-599BDB6D20C6}" type="slidenum">
              <a:rPr lang="de-DE" altLang="de-DE" sz="1400"/>
              <a:pPr>
                <a:spcBef>
                  <a:spcPct val="0"/>
                </a:spcBef>
                <a:buFontTx/>
                <a:buNone/>
              </a:pPr>
              <a:t>21</a:t>
            </a:fld>
            <a:endParaRPr lang="de-DE" altLang="de-DE" sz="1400"/>
          </a:p>
        </p:txBody>
      </p:sp>
      <p:sp>
        <p:nvSpPr>
          <p:cNvPr id="53251" name="Text Box 2">
            <a:extLst>
              <a:ext uri="{FF2B5EF4-FFF2-40B4-BE49-F238E27FC236}">
                <a16:creationId xmlns:a16="http://schemas.microsoft.com/office/drawing/2014/main" id="{72A03F27-B830-DF22-B67E-E0C2FBF36D59}"/>
              </a:ext>
            </a:extLst>
          </p:cNvPr>
          <p:cNvSpPr txBox="1">
            <a:spLocks noChangeArrowheads="1"/>
          </p:cNvSpPr>
          <p:nvPr/>
        </p:nvSpPr>
        <p:spPr bwMode="auto">
          <a:xfrm>
            <a:off x="684213" y="114300"/>
            <a:ext cx="59055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sz="2800" i="0"/>
              <a:t>Die Wettfahrt</a:t>
            </a:r>
            <a:endParaRPr lang="de-DE" altLang="de-DE" sz="2800" i="0"/>
          </a:p>
        </p:txBody>
      </p:sp>
      <p:sp>
        <p:nvSpPr>
          <p:cNvPr id="53252" name="Text Box 3">
            <a:extLst>
              <a:ext uri="{FF2B5EF4-FFF2-40B4-BE49-F238E27FC236}">
                <a16:creationId xmlns:a16="http://schemas.microsoft.com/office/drawing/2014/main" id="{532D96D9-55FB-FDFE-2DD6-7A8A17A9AFD1}"/>
              </a:ext>
            </a:extLst>
          </p:cNvPr>
          <p:cNvSpPr txBox="1">
            <a:spLocks noChangeArrowheads="1"/>
          </p:cNvSpPr>
          <p:nvPr/>
        </p:nvSpPr>
        <p:spPr bwMode="auto">
          <a:xfrm>
            <a:off x="684213" y="692150"/>
            <a:ext cx="8208962" cy="57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de-DE" sz="2000" i="0">
                <a:sym typeface="Wingdings 2" panose="05020102010507070707" pitchFamily="18" charset="2"/>
              </a:rPr>
              <a:t>  Teil 3 der WR – Durchführung einer Wettfahrt</a:t>
            </a:r>
          </a:p>
          <a:p>
            <a:pPr eaLnBrk="1" hangingPunct="1">
              <a:spcBef>
                <a:spcPct val="50000"/>
              </a:spcBef>
              <a:buFontTx/>
              <a:buNone/>
            </a:pPr>
            <a:r>
              <a:rPr lang="de-CH" altLang="de-DE" sz="2000" i="0">
                <a:sym typeface="Wingdings 2" panose="05020102010507070707" pitchFamily="18" charset="2"/>
              </a:rPr>
              <a:t>	</a:t>
            </a:r>
            <a:r>
              <a:rPr lang="de-CH" altLang="de-DE" sz="1800" b="0" i="0">
                <a:sym typeface="Wingdings 2" panose="05020102010507070707" pitchFamily="18" charset="2"/>
              </a:rPr>
              <a:t>WR 25 – Ausschreibungen, Segelanweisungen und Signale</a:t>
            </a:r>
            <a:br>
              <a:rPr lang="de-CH" altLang="de-DE" sz="1800" b="0" i="0">
                <a:sym typeface="Wingdings 2" panose="05020102010507070707" pitchFamily="18" charset="2"/>
              </a:rPr>
            </a:br>
            <a:r>
              <a:rPr lang="de-CH" altLang="de-DE" sz="1800" b="0" i="0">
                <a:sym typeface="Wingdings 2" panose="05020102010507070707" pitchFamily="18" charset="2"/>
              </a:rPr>
              <a:t>	WR 26/27 – Das Starten von Wettfahrten</a:t>
            </a:r>
            <a:br>
              <a:rPr lang="de-CH" altLang="de-DE" sz="1800" b="0" i="0">
                <a:sym typeface="Wingdings 2" panose="05020102010507070707" pitchFamily="18" charset="2"/>
              </a:rPr>
            </a:br>
            <a:r>
              <a:rPr lang="de-CH" altLang="de-DE" sz="1800" b="0" i="0">
                <a:sym typeface="Wingdings 2" panose="05020102010507070707" pitchFamily="18" charset="2"/>
              </a:rPr>
              <a:t>	WR 28 - Segeln der Wettfahrt</a:t>
            </a:r>
            <a:br>
              <a:rPr lang="de-CH" altLang="de-DE" sz="1800" b="0" i="0">
                <a:sym typeface="Wingdings 2" panose="05020102010507070707" pitchFamily="18" charset="2"/>
              </a:rPr>
            </a:br>
            <a:r>
              <a:rPr lang="de-CH" altLang="de-DE" sz="1800" b="0" i="0">
                <a:sym typeface="Wingdings 2" panose="05020102010507070707" pitchFamily="18" charset="2"/>
              </a:rPr>
              <a:t>	WR 29/30 – Rückrufe und Startstrafen</a:t>
            </a:r>
            <a:br>
              <a:rPr lang="de-CH" altLang="de-DE" sz="1800" b="0" i="0">
                <a:sym typeface="Wingdings 2" panose="05020102010507070707" pitchFamily="18" charset="2"/>
              </a:rPr>
            </a:br>
            <a:r>
              <a:rPr lang="de-CH" altLang="de-DE" sz="1800" b="0" i="0">
                <a:sym typeface="Wingdings 2" panose="05020102010507070707" pitchFamily="18" charset="2"/>
              </a:rPr>
              <a:t>	WR 31 – Berühren einer Bahnmarke</a:t>
            </a:r>
            <a:br>
              <a:rPr lang="de-CH" altLang="de-DE" sz="1800" b="0" i="0">
                <a:sym typeface="Wingdings 2" panose="05020102010507070707" pitchFamily="18" charset="2"/>
              </a:rPr>
            </a:br>
            <a:r>
              <a:rPr lang="de-CH" altLang="de-DE" sz="1800" b="0" i="0">
                <a:sym typeface="Wingdings 2" panose="05020102010507070707" pitchFamily="18" charset="2"/>
              </a:rPr>
              <a:t>	WR 32 – Abkürzung und Abbruch nach dem Start </a:t>
            </a:r>
            <a:br>
              <a:rPr lang="de-CH" altLang="de-DE" sz="1800" b="0" i="0">
                <a:sym typeface="Wingdings 2" panose="05020102010507070707" pitchFamily="18" charset="2"/>
              </a:rPr>
            </a:br>
            <a:r>
              <a:rPr lang="de-CH" altLang="de-DE" sz="1800" b="0" i="0">
                <a:sym typeface="Wingdings 2" panose="05020102010507070707" pitchFamily="18" charset="2"/>
              </a:rPr>
              <a:t>	WR 33/34 – Änderung das nächsten Bahnschenkels</a:t>
            </a:r>
            <a:br>
              <a:rPr lang="de-CH" altLang="de-DE" sz="1800" b="0" i="0">
                <a:sym typeface="Wingdings 2" panose="05020102010507070707" pitchFamily="18" charset="2"/>
              </a:rPr>
            </a:br>
            <a:r>
              <a:rPr lang="de-CH" altLang="de-DE" sz="1800" b="0" i="0">
                <a:sym typeface="Wingdings 2" panose="05020102010507070707" pitchFamily="18" charset="2"/>
              </a:rPr>
              <a:t>	WR 35 – Zeitlimit und Wertung</a:t>
            </a:r>
            <a:br>
              <a:rPr lang="de-CH" altLang="de-DE" sz="1800" b="0" i="0">
                <a:sym typeface="Wingdings 2" panose="05020102010507070707" pitchFamily="18" charset="2"/>
              </a:rPr>
            </a:br>
            <a:r>
              <a:rPr lang="de-CH" altLang="de-DE" sz="1800" b="0" i="0">
                <a:sym typeface="Wingdings 2" panose="05020102010507070707" pitchFamily="18" charset="2"/>
              </a:rPr>
              <a:t>	WR 36 – Wiederholung von Wettfahrten</a:t>
            </a:r>
          </a:p>
          <a:p>
            <a:pPr eaLnBrk="1" hangingPunct="1">
              <a:spcBef>
                <a:spcPct val="50000"/>
              </a:spcBef>
              <a:buFontTx/>
              <a:buNone/>
            </a:pPr>
            <a:r>
              <a:rPr lang="de-CH" altLang="de-DE" sz="2000" i="0">
                <a:sym typeface="Wingdings 2" panose="05020102010507070707" pitchFamily="18" charset="2"/>
              </a:rPr>
              <a:t>  Teil 4 der WR – Weitere Erfordernisse in einer Wettfahrt</a:t>
            </a:r>
            <a:br>
              <a:rPr lang="de-CH" altLang="de-DE" sz="2000" i="0">
                <a:sym typeface="Wingdings 2" panose="05020102010507070707" pitchFamily="18" charset="2"/>
              </a:rPr>
            </a:br>
            <a:r>
              <a:rPr lang="de-CH" altLang="de-DE" sz="2000" i="0">
                <a:sym typeface="Wingdings 2" panose="05020102010507070707" pitchFamily="18" charset="2"/>
              </a:rPr>
              <a:t>	</a:t>
            </a:r>
            <a:r>
              <a:rPr lang="de-CH" altLang="de-DE" sz="1800" i="0">
                <a:sym typeface="Wingdings 2" panose="05020102010507070707" pitchFamily="18" charset="2"/>
              </a:rPr>
              <a:t>Präambel zu Teil 4:</a:t>
            </a:r>
            <a:r>
              <a:rPr lang="de-CH" altLang="de-DE" sz="2000" b="0" i="0">
                <a:sym typeface="Wingdings 2" panose="05020102010507070707" pitchFamily="18" charset="2"/>
              </a:rPr>
              <a:t> </a:t>
            </a:r>
            <a:r>
              <a:rPr lang="de-CH" altLang="de-DE" sz="1800" b="0" i="0">
                <a:sym typeface="Wingdings 2" panose="05020102010507070707" pitchFamily="18" charset="2"/>
              </a:rPr>
              <a:t>Gilt nur für Boote </a:t>
            </a:r>
            <a:r>
              <a:rPr lang="de-CH" altLang="de-DE" sz="1800">
                <a:sym typeface="Wingdings 2" panose="05020102010507070707" pitchFamily="18" charset="2"/>
              </a:rPr>
              <a:t>„in einer Wettfahrt“</a:t>
            </a:r>
            <a:br>
              <a:rPr lang="de-CH" altLang="de-DE" sz="1800">
                <a:sym typeface="Wingdings 2" panose="05020102010507070707" pitchFamily="18" charset="2"/>
              </a:rPr>
            </a:br>
            <a:r>
              <a:rPr lang="de-CH" altLang="de-DE" sz="1800">
                <a:sym typeface="Wingdings 2" panose="05020102010507070707" pitchFamily="18" charset="2"/>
              </a:rPr>
              <a:t>			     </a:t>
            </a:r>
            <a:r>
              <a:rPr lang="de-CH" altLang="de-DE" sz="1600" b="0" i="0">
                <a:sym typeface="Wingdings 2" panose="05020102010507070707" pitchFamily="18" charset="2"/>
              </a:rPr>
              <a:t>(mit Ausnahme von WR 55, Umwelt)</a:t>
            </a:r>
            <a:br>
              <a:rPr lang="de-CH" altLang="de-DE" sz="1600" b="0" i="0">
                <a:sym typeface="Wingdings 2" panose="05020102010507070707" pitchFamily="18" charset="2"/>
              </a:rPr>
            </a:br>
            <a:r>
              <a:rPr lang="de-CH" altLang="de-DE" sz="1600" b="0" i="0">
                <a:sym typeface="Wingdings 2" panose="05020102010507070707" pitchFamily="18" charset="2"/>
              </a:rPr>
              <a:t>	</a:t>
            </a:r>
            <a:r>
              <a:rPr lang="de-CH" altLang="de-DE" sz="1800" b="0" i="0">
                <a:sym typeface="Wingdings 2" panose="05020102010507070707" pitchFamily="18" charset="2"/>
              </a:rPr>
              <a:t>WR 40 – Persönliche Auftriebsmittel</a:t>
            </a:r>
            <a:br>
              <a:rPr lang="de-CH" altLang="de-DE" sz="1800" b="0" i="0">
                <a:sym typeface="Wingdings 2" panose="05020102010507070707" pitchFamily="18" charset="2"/>
              </a:rPr>
            </a:br>
            <a:r>
              <a:rPr lang="de-CH" altLang="de-DE" sz="1800" b="0" i="0">
                <a:sym typeface="Wingdings 2" panose="05020102010507070707" pitchFamily="18" charset="2"/>
              </a:rPr>
              <a:t>	WR 41 – Hilfe von aussen</a:t>
            </a:r>
            <a:br>
              <a:rPr lang="de-CH" altLang="de-DE" sz="1800" b="0" i="0">
                <a:sym typeface="Wingdings 2" panose="05020102010507070707" pitchFamily="18" charset="2"/>
              </a:rPr>
            </a:br>
            <a:r>
              <a:rPr lang="de-CH" altLang="de-DE" sz="1800" b="0" i="0">
                <a:sym typeface="Wingdings 2" panose="05020102010507070707" pitchFamily="18" charset="2"/>
              </a:rPr>
              <a:t>	WR 42 – Vortrieb, Verbotene Handlungen</a:t>
            </a:r>
            <a:br>
              <a:rPr lang="de-CH" altLang="de-DE" sz="1800" b="0" i="0">
                <a:sym typeface="Wingdings 2" panose="05020102010507070707" pitchFamily="18" charset="2"/>
              </a:rPr>
            </a:br>
            <a:r>
              <a:rPr lang="de-CH" altLang="de-DE" sz="1800" b="0" i="0">
                <a:sym typeface="Wingdings 2" panose="05020102010507070707" pitchFamily="18" charset="2"/>
              </a:rPr>
              <a:t>	WR 43 –</a:t>
            </a:r>
            <a:r>
              <a:rPr lang="de-CH" altLang="de-DE" sz="1800" i="0">
                <a:solidFill>
                  <a:srgbClr val="FF0000"/>
                </a:solidFill>
                <a:sym typeface="Wingdings 2" panose="05020102010507070707" pitchFamily="18" charset="2"/>
              </a:rPr>
              <a:t> Entlastung </a:t>
            </a:r>
            <a:br>
              <a:rPr lang="de-CH" altLang="de-DE" sz="1800" b="0" i="0">
                <a:sym typeface="Wingdings 2" panose="05020102010507070707" pitchFamily="18" charset="2"/>
              </a:rPr>
            </a:br>
            <a:r>
              <a:rPr lang="de-CH" altLang="de-DE" sz="1800" b="0" i="0">
                <a:sym typeface="Wingdings 2" panose="05020102010507070707" pitchFamily="18" charset="2"/>
              </a:rPr>
              <a:t>	WR 44 – Strafen für Verstoss gegen Regeln von Teil 2 oder Regel 31</a:t>
            </a:r>
            <a:br>
              <a:rPr lang="de-CH" altLang="de-DE" sz="1800" b="0" i="0">
                <a:sym typeface="Wingdings 2" panose="05020102010507070707" pitchFamily="18" charset="2"/>
              </a:rPr>
            </a:br>
            <a:r>
              <a:rPr lang="de-CH" altLang="de-DE" sz="1800" b="0" i="0">
                <a:sym typeface="Wingdings 2" panose="05020102010507070707" pitchFamily="18" charset="2"/>
              </a:rPr>
              <a:t>	WR 45 bis 55 – Weitere Erfordernisse während der Wettfahrt</a:t>
            </a:r>
            <a:endParaRPr lang="de-CH" altLang="de-DE" sz="2000" i="0">
              <a:cs typeface="Arial" panose="020B0604020202020204" pitchFamily="34" charset="0"/>
              <a:sym typeface="Wingdings 2" panose="05020102010507070707" pitchFamily="18" charset="2"/>
            </a:endParaRPr>
          </a:p>
        </p:txBody>
      </p:sp>
      <p:sp>
        <p:nvSpPr>
          <p:cNvPr id="53253" name="Fußzeilenplatzhalter 1">
            <a:extLst>
              <a:ext uri="{FF2B5EF4-FFF2-40B4-BE49-F238E27FC236}">
                <a16:creationId xmlns:a16="http://schemas.microsoft.com/office/drawing/2014/main" id="{DF78ADA9-5FA0-5D68-7CEB-CE615962AADA}"/>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Foliennummernplatzhalter 3">
            <a:extLst>
              <a:ext uri="{FF2B5EF4-FFF2-40B4-BE49-F238E27FC236}">
                <a16:creationId xmlns:a16="http://schemas.microsoft.com/office/drawing/2014/main" id="{EF7883FB-9206-33F3-667A-424902DA29C0}"/>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B5DD3364-F5B0-4970-ACC3-2F3CC5F5775E}" type="slidenum">
              <a:rPr lang="de-DE" altLang="de-DE" sz="1400"/>
              <a:pPr>
                <a:spcBef>
                  <a:spcPct val="0"/>
                </a:spcBef>
                <a:buFontTx/>
                <a:buNone/>
              </a:pPr>
              <a:t>22</a:t>
            </a:fld>
            <a:endParaRPr lang="de-DE" altLang="de-DE" sz="1400"/>
          </a:p>
        </p:txBody>
      </p:sp>
      <p:sp>
        <p:nvSpPr>
          <p:cNvPr id="55299" name="Text Box 2">
            <a:extLst>
              <a:ext uri="{FF2B5EF4-FFF2-40B4-BE49-F238E27FC236}">
                <a16:creationId xmlns:a16="http://schemas.microsoft.com/office/drawing/2014/main" id="{EA059645-E81C-4A3D-3D13-5D64D43DE012}"/>
              </a:ext>
            </a:extLst>
          </p:cNvPr>
          <p:cNvSpPr txBox="1">
            <a:spLocks noChangeArrowheads="1"/>
          </p:cNvSpPr>
          <p:nvPr/>
        </p:nvSpPr>
        <p:spPr bwMode="auto">
          <a:xfrm>
            <a:off x="539750" y="333375"/>
            <a:ext cx="60499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sz="2800" i="0"/>
              <a:t>Veranstaltung einer Regatta</a:t>
            </a:r>
            <a:endParaRPr lang="de-DE" altLang="de-DE" sz="2800" i="0"/>
          </a:p>
        </p:txBody>
      </p:sp>
      <p:sp>
        <p:nvSpPr>
          <p:cNvPr id="55300" name="Text Box 3">
            <a:extLst>
              <a:ext uri="{FF2B5EF4-FFF2-40B4-BE49-F238E27FC236}">
                <a16:creationId xmlns:a16="http://schemas.microsoft.com/office/drawing/2014/main" id="{8F3996CD-D8AF-555B-EDE5-E9398DE065EF}"/>
              </a:ext>
            </a:extLst>
          </p:cNvPr>
          <p:cNvSpPr txBox="1">
            <a:spLocks noChangeArrowheads="1"/>
          </p:cNvSpPr>
          <p:nvPr/>
        </p:nvSpPr>
        <p:spPr bwMode="auto">
          <a:xfrm>
            <a:off x="539750" y="1125538"/>
            <a:ext cx="8353425" cy="495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de-DE" sz="2000" i="0">
                <a:sym typeface="Wingdings 2" panose="05020102010507070707" pitchFamily="18" charset="2"/>
              </a:rPr>
              <a:t>  Teil 6 der WR – Meldung und Qualifikation</a:t>
            </a:r>
          </a:p>
          <a:p>
            <a:pPr eaLnBrk="1" hangingPunct="1">
              <a:spcBef>
                <a:spcPct val="50000"/>
              </a:spcBef>
              <a:buFontTx/>
              <a:buNone/>
            </a:pPr>
            <a:r>
              <a:rPr lang="de-CH" altLang="de-DE" sz="2000" i="0">
                <a:sym typeface="Wingdings 2" panose="05020102010507070707" pitchFamily="18" charset="2"/>
              </a:rPr>
              <a:t>	</a:t>
            </a:r>
            <a:r>
              <a:rPr lang="de-CH" altLang="de-DE" sz="1800" b="0" i="0">
                <a:sym typeface="Wingdings 2" panose="05020102010507070707" pitchFamily="18" charset="2"/>
              </a:rPr>
              <a:t>WR 75 – Meldung für eine Veranstaltung </a:t>
            </a:r>
            <a:br>
              <a:rPr lang="de-CH" altLang="de-DE" sz="1800" b="0" i="0">
                <a:sym typeface="Wingdings 2" panose="05020102010507070707" pitchFamily="18" charset="2"/>
              </a:rPr>
            </a:br>
            <a:r>
              <a:rPr lang="de-CH" altLang="de-DE" sz="1800" b="0" i="0">
                <a:sym typeface="Wingdings 2" panose="05020102010507070707" pitchFamily="18" charset="2"/>
              </a:rPr>
              <a:t>	WR 76 – Ausschluss von Booten oder Teilnehmern</a:t>
            </a:r>
            <a:br>
              <a:rPr lang="de-CH" altLang="de-DE" sz="1800" b="0" i="0">
                <a:sym typeface="Wingdings 2" panose="05020102010507070707" pitchFamily="18" charset="2"/>
              </a:rPr>
            </a:br>
            <a:r>
              <a:rPr lang="de-CH" altLang="de-DE" sz="1800" b="0" i="0">
                <a:sym typeface="Wingdings 2" panose="05020102010507070707" pitchFamily="18" charset="2"/>
              </a:rPr>
              <a:t>	WR 77 – Kennzeichnung auf Segeln    </a:t>
            </a:r>
            <a:r>
              <a:rPr lang="de-CH" altLang="de-DE" sz="1800" b="0" i="0">
                <a:sym typeface="Wingdings 3" panose="05040102010807070707" pitchFamily="18" charset="2"/>
              </a:rPr>
              <a:t>  Anhang G</a:t>
            </a:r>
            <a:br>
              <a:rPr lang="de-CH" altLang="de-DE" sz="1800" b="0" i="0">
                <a:sym typeface="Wingdings 2" panose="05020102010507070707" pitchFamily="18" charset="2"/>
              </a:rPr>
            </a:br>
            <a:r>
              <a:rPr lang="de-CH" altLang="de-DE" sz="1800" b="0" i="0">
                <a:sym typeface="Wingdings 2" panose="05020102010507070707" pitchFamily="18" charset="2"/>
              </a:rPr>
              <a:t>	WR 78 – Übereinstimmung mit den Klassenvorschriften</a:t>
            </a:r>
            <a:br>
              <a:rPr lang="de-CH" altLang="de-DE" sz="1800" b="0" i="0">
                <a:sym typeface="Wingdings 2" panose="05020102010507070707" pitchFamily="18" charset="2"/>
              </a:rPr>
            </a:br>
            <a:r>
              <a:rPr lang="de-CH" altLang="de-DE" sz="1800" b="0" i="0">
                <a:sym typeface="Wingdings 2" panose="05020102010507070707" pitchFamily="18" charset="2"/>
              </a:rPr>
              <a:t>	WR 79 </a:t>
            </a:r>
            <a:r>
              <a:rPr lang="de-CH" altLang="de-DE" sz="1400" b="0" i="0">
                <a:sym typeface="Wingdings 2" panose="05020102010507070707" pitchFamily="18" charset="2"/>
              </a:rPr>
              <a:t>– </a:t>
            </a:r>
            <a:r>
              <a:rPr lang="de-CH" altLang="de-DE" sz="1800" b="0" i="0">
                <a:sym typeface="Wingdings 2" panose="05020102010507070707" pitchFamily="18" charset="2"/>
              </a:rPr>
              <a:t> Einstufung (Sailors Code)</a:t>
            </a:r>
            <a:br>
              <a:rPr lang="de-CH" altLang="de-DE" sz="1800" b="0" i="0">
                <a:sym typeface="Wingdings 2" panose="05020102010507070707" pitchFamily="18" charset="2"/>
              </a:rPr>
            </a:br>
            <a:r>
              <a:rPr lang="de-CH" altLang="de-DE" sz="1800" b="0" i="0">
                <a:sym typeface="Wingdings 2" panose="05020102010507070707" pitchFamily="18" charset="2"/>
              </a:rPr>
              <a:t>	WR 80 – Neuansetzung von Wettfahrten </a:t>
            </a:r>
            <a:br>
              <a:rPr lang="de-CH" altLang="de-DE" sz="1800" b="0" i="0">
                <a:sym typeface="Wingdings 2" panose="05020102010507070707" pitchFamily="18" charset="2"/>
              </a:rPr>
            </a:br>
            <a:r>
              <a:rPr lang="de-CH" altLang="de-DE" sz="1800" b="0" i="0">
                <a:sym typeface="Wingdings 2" panose="05020102010507070707" pitchFamily="18" charset="2"/>
              </a:rPr>
              <a:t>	</a:t>
            </a:r>
            <a:br>
              <a:rPr lang="de-CH" altLang="de-DE" sz="1800" b="0" i="0">
                <a:sym typeface="Wingdings 2" panose="05020102010507070707" pitchFamily="18" charset="2"/>
              </a:rPr>
            </a:br>
            <a:r>
              <a:rPr lang="de-CH" altLang="de-DE" sz="2000" i="0">
                <a:sym typeface="Wingdings 2" panose="05020102010507070707" pitchFamily="18" charset="2"/>
              </a:rPr>
              <a:t>  Teil 7 der WR – Organisation einer Regatta</a:t>
            </a:r>
          </a:p>
          <a:p>
            <a:pPr eaLnBrk="1" hangingPunct="1">
              <a:spcBef>
                <a:spcPct val="50000"/>
              </a:spcBef>
              <a:buFontTx/>
              <a:buNone/>
            </a:pPr>
            <a:r>
              <a:rPr lang="de-CH" altLang="de-DE" sz="2000" i="0">
                <a:sym typeface="Wingdings 2" panose="05020102010507070707" pitchFamily="18" charset="2"/>
              </a:rPr>
              <a:t>	</a:t>
            </a:r>
            <a:r>
              <a:rPr lang="de-CH" altLang="de-DE" sz="1800" b="0" i="0">
                <a:sym typeface="Wingdings 2" panose="05020102010507070707" pitchFamily="18" charset="2"/>
              </a:rPr>
              <a:t>WR 85 – Regeländerungen</a:t>
            </a:r>
            <a:br>
              <a:rPr lang="de-CH" altLang="de-DE" sz="1800" b="0" i="0">
                <a:sym typeface="Wingdings 2" panose="05020102010507070707" pitchFamily="18" charset="2"/>
              </a:rPr>
            </a:br>
            <a:r>
              <a:rPr lang="de-CH" altLang="de-DE" sz="1800" b="0" i="0">
                <a:sym typeface="Wingdings 2" panose="05020102010507070707" pitchFamily="18" charset="2"/>
              </a:rPr>
              <a:t>	W</a:t>
            </a:r>
            <a:r>
              <a:rPr lang="de-CH" altLang="de-DE" sz="1800" b="0" i="0">
                <a:cs typeface="Arial" panose="020B0604020202020204" pitchFamily="34" charset="0"/>
                <a:sym typeface="Wingdings 2" panose="05020102010507070707" pitchFamily="18" charset="2"/>
              </a:rPr>
              <a:t>R 86 – Änderungen an den WR</a:t>
            </a:r>
            <a:br>
              <a:rPr lang="de-CH" altLang="de-DE" sz="1800" b="0" i="0">
                <a:cs typeface="Arial" panose="020B0604020202020204" pitchFamily="34" charset="0"/>
                <a:sym typeface="Wingdings 2" panose="05020102010507070707" pitchFamily="18" charset="2"/>
              </a:rPr>
            </a:br>
            <a:r>
              <a:rPr lang="de-CH" altLang="de-DE" sz="1800" b="0" i="0">
                <a:cs typeface="Arial" panose="020B0604020202020204" pitchFamily="34" charset="0"/>
                <a:sym typeface="Wingdings 2" panose="05020102010507070707" pitchFamily="18" charset="2"/>
              </a:rPr>
              <a:t>	WR 87 – Änderung von Klassenvorschriften</a:t>
            </a:r>
            <a:br>
              <a:rPr lang="de-CH" altLang="de-DE" sz="1800" b="0" i="0">
                <a:cs typeface="Arial" panose="020B0604020202020204" pitchFamily="34" charset="0"/>
                <a:sym typeface="Wingdings 2" panose="05020102010507070707" pitchFamily="18" charset="2"/>
              </a:rPr>
            </a:br>
            <a:r>
              <a:rPr lang="de-CH" altLang="de-DE" sz="1800" b="0" i="0">
                <a:cs typeface="Arial" panose="020B0604020202020204" pitchFamily="34" charset="0"/>
                <a:sym typeface="Wingdings 2" panose="05020102010507070707" pitchFamily="18" charset="2"/>
              </a:rPr>
              <a:t>	WR 88 – Änderungen von Nationalen </a:t>
            </a:r>
            <a:r>
              <a:rPr lang="de-CH" altLang="de-DE" sz="1800" b="0" i="0">
                <a:sym typeface="Wingdings 2" panose="05020102010507070707" pitchFamily="18" charset="2"/>
              </a:rPr>
              <a:t>Vorschriften </a:t>
            </a:r>
            <a:br>
              <a:rPr lang="de-CH" altLang="de-DE" sz="1800" b="0" i="0">
                <a:cs typeface="Arial" panose="020B0604020202020204" pitchFamily="34" charset="0"/>
                <a:sym typeface="Wingdings 2" panose="05020102010507070707" pitchFamily="18" charset="2"/>
              </a:rPr>
            </a:br>
            <a:r>
              <a:rPr lang="de-CH" altLang="de-DE" sz="1800" b="0" i="0">
                <a:cs typeface="Arial" panose="020B0604020202020204" pitchFamily="34" charset="0"/>
                <a:sym typeface="Wingdings 2" panose="05020102010507070707" pitchFamily="18" charset="2"/>
              </a:rPr>
              <a:t>	WR 89 – Veranstalter, Ausschreibung, Wettfahrtoffizielle</a:t>
            </a:r>
            <a:br>
              <a:rPr lang="de-CH" altLang="de-DE" sz="1800" b="0" i="0">
                <a:cs typeface="Arial" panose="020B0604020202020204" pitchFamily="34" charset="0"/>
                <a:sym typeface="Wingdings 2" panose="05020102010507070707" pitchFamily="18" charset="2"/>
              </a:rPr>
            </a:br>
            <a:r>
              <a:rPr lang="de-CH" altLang="de-DE" sz="1800" b="0" i="0">
                <a:cs typeface="Arial" panose="020B0604020202020204" pitchFamily="34" charset="0"/>
                <a:sym typeface="Wingdings 2" panose="05020102010507070707" pitchFamily="18" charset="2"/>
              </a:rPr>
              <a:t>	WR 90 – Wettfahrtkomitee, Segelanweisungen &amp; Wertung (Anhang A)</a:t>
            </a:r>
            <a:br>
              <a:rPr lang="de-CH" altLang="de-DE" sz="1800" b="0" i="0">
                <a:cs typeface="Arial" panose="020B0604020202020204" pitchFamily="34" charset="0"/>
                <a:sym typeface="Wingdings 2" panose="05020102010507070707" pitchFamily="18" charset="2"/>
              </a:rPr>
            </a:br>
            <a:r>
              <a:rPr lang="de-CH" altLang="de-DE" sz="1800" b="0" i="0">
                <a:cs typeface="Arial" panose="020B0604020202020204" pitchFamily="34" charset="0"/>
                <a:sym typeface="Wingdings 2" panose="05020102010507070707" pitchFamily="18" charset="2"/>
              </a:rPr>
              <a:t>	WR 91 – Protestkomitee</a:t>
            </a:r>
          </a:p>
        </p:txBody>
      </p:sp>
      <p:sp>
        <p:nvSpPr>
          <p:cNvPr id="55301" name="Fußzeilenplatzhalter 1">
            <a:extLst>
              <a:ext uri="{FF2B5EF4-FFF2-40B4-BE49-F238E27FC236}">
                <a16:creationId xmlns:a16="http://schemas.microsoft.com/office/drawing/2014/main" id="{3591CAA3-619A-302D-03EC-EE59EA9330CD}"/>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Foliennummernplatzhalter 5">
            <a:extLst>
              <a:ext uri="{FF2B5EF4-FFF2-40B4-BE49-F238E27FC236}">
                <a16:creationId xmlns:a16="http://schemas.microsoft.com/office/drawing/2014/main" id="{7DF571F3-55B0-D16A-1739-E482AD3CC728}"/>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490D5942-50F9-4CD4-9918-292111352FD0}" type="slidenum">
              <a:rPr lang="de-DE" altLang="de-DE" sz="1400"/>
              <a:pPr>
                <a:spcBef>
                  <a:spcPct val="0"/>
                </a:spcBef>
                <a:buFontTx/>
                <a:buNone/>
              </a:pPr>
              <a:t>23</a:t>
            </a:fld>
            <a:endParaRPr lang="de-DE" altLang="de-DE" sz="1400"/>
          </a:p>
        </p:txBody>
      </p:sp>
      <p:sp>
        <p:nvSpPr>
          <p:cNvPr id="57347" name="Rectangle 2">
            <a:extLst>
              <a:ext uri="{FF2B5EF4-FFF2-40B4-BE49-F238E27FC236}">
                <a16:creationId xmlns:a16="http://schemas.microsoft.com/office/drawing/2014/main" id="{F53F7B36-8B83-E833-07FE-CFE9474D5D04}"/>
              </a:ext>
            </a:extLst>
          </p:cNvPr>
          <p:cNvSpPr>
            <a:spLocks noChangeArrowheads="1"/>
          </p:cNvSpPr>
          <p:nvPr/>
        </p:nvSpPr>
        <p:spPr bwMode="auto">
          <a:xfrm>
            <a:off x="685800" y="260350"/>
            <a:ext cx="7486650" cy="612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de-CH" altLang="de-DE" sz="2800" i="0"/>
              <a:t>Regeländerungen</a:t>
            </a:r>
          </a:p>
          <a:p>
            <a:pPr eaLnBrk="1" hangingPunct="1">
              <a:spcBef>
                <a:spcPct val="0"/>
              </a:spcBef>
              <a:buFontTx/>
              <a:buNone/>
            </a:pPr>
            <a:endParaRPr lang="de-CH" altLang="de-DE" sz="1000" i="0"/>
          </a:p>
          <a:p>
            <a:pPr eaLnBrk="1" hangingPunct="1">
              <a:spcBef>
                <a:spcPct val="0"/>
              </a:spcBef>
              <a:buFontTx/>
              <a:buNone/>
            </a:pPr>
            <a:r>
              <a:rPr lang="de-CH" altLang="de-DE" sz="2000" i="0"/>
              <a:t>Regel 86.1.a - Ein Nationaler Verband darf </a:t>
            </a:r>
            <a:r>
              <a:rPr lang="de-CH" altLang="de-DE" sz="2000" i="0" u="sng"/>
              <a:t>nicht</a:t>
            </a:r>
            <a:r>
              <a:rPr lang="de-CH" altLang="de-DE" sz="2000" i="0"/>
              <a:t> ändern:</a:t>
            </a:r>
            <a:endParaRPr lang="de-CH" altLang="de-DE" sz="1800" i="0"/>
          </a:p>
          <a:p>
            <a:pPr eaLnBrk="1" hangingPunct="1">
              <a:spcBef>
                <a:spcPct val="0"/>
              </a:spcBef>
              <a:buFontTx/>
              <a:buNone/>
            </a:pPr>
            <a:endParaRPr lang="de-CH" altLang="de-DE" sz="1000" i="0"/>
          </a:p>
          <a:p>
            <a:pPr eaLnBrk="1" hangingPunct="1"/>
            <a:r>
              <a:rPr lang="de-CH" altLang="de-DE" sz="1800" b="0" i="0"/>
              <a:t>  Definitionen und Grundprinzipien wie  „Sportliches Verhalten“</a:t>
            </a:r>
          </a:p>
          <a:p>
            <a:pPr eaLnBrk="1" hangingPunct="1"/>
            <a:r>
              <a:rPr lang="de-CH" altLang="de-DE" sz="1800" b="0" i="0"/>
              <a:t>  Teile 1 und 2:	Grundregeln und Wegerecht</a:t>
            </a:r>
          </a:p>
          <a:p>
            <a:pPr eaLnBrk="1" hangingPunct="1"/>
            <a:r>
              <a:rPr lang="de-CH" altLang="de-DE" sz="1800" b="0" i="0"/>
              <a:t>  Teil 7: 		Veranstaltung einer Wettfahrt</a:t>
            </a:r>
          </a:p>
          <a:p>
            <a:pPr eaLnBrk="1" hangingPunct="1"/>
            <a:r>
              <a:rPr lang="de-CH" altLang="de-DE" sz="1800" b="0" i="0"/>
              <a:t>  WR 42 - 	Unerlaubter Vortrieb</a:t>
            </a:r>
          </a:p>
          <a:p>
            <a:pPr eaLnBrk="1" hangingPunct="1"/>
            <a:r>
              <a:rPr lang="de-CH" altLang="de-DE" sz="1800" b="0" i="0"/>
              <a:t>  WR 43 - 	Entastung</a:t>
            </a:r>
          </a:p>
          <a:p>
            <a:pPr eaLnBrk="1" hangingPunct="1"/>
            <a:r>
              <a:rPr lang="de-CH" altLang="de-DE" sz="1800" b="0" i="0"/>
              <a:t>  WR 47 - 	Abfall</a:t>
            </a:r>
          </a:p>
          <a:p>
            <a:pPr eaLnBrk="1" hangingPunct="1"/>
            <a:r>
              <a:rPr lang="de-CH" altLang="de-DE" sz="1800" b="0" i="0"/>
              <a:t>  WR 50 - 	Kleidung und Gewicht</a:t>
            </a:r>
          </a:p>
          <a:p>
            <a:pPr eaLnBrk="1" hangingPunct="1"/>
            <a:r>
              <a:rPr lang="de-CH" altLang="de-DE" sz="1800" b="0" i="0"/>
              <a:t>  WR 63.4 - 	Interessenkonflikt </a:t>
            </a:r>
          </a:p>
          <a:p>
            <a:pPr eaLnBrk="1" hangingPunct="1"/>
            <a:r>
              <a:rPr lang="de-CH" altLang="de-DE" sz="1800" b="0" i="0"/>
              <a:t>  WR 69 - 	Grobes Fehlverhalten</a:t>
            </a:r>
          </a:p>
          <a:p>
            <a:pPr eaLnBrk="1" hangingPunct="1"/>
            <a:r>
              <a:rPr lang="de-CH" altLang="de-DE" sz="1800" b="0" i="0"/>
              <a:t>  WR 70 / 71- 	Berufungen</a:t>
            </a:r>
          </a:p>
          <a:p>
            <a:pPr eaLnBrk="1" hangingPunct="1"/>
            <a:r>
              <a:rPr lang="de-CH" altLang="de-DE" sz="1800" b="0" i="0"/>
              <a:t>  WR 75 - 	Meldung für eine Veranstaltung</a:t>
            </a:r>
          </a:p>
          <a:p>
            <a:pPr eaLnBrk="1" hangingPunct="1"/>
            <a:r>
              <a:rPr lang="de-CH" altLang="de-DE" sz="1800" b="0" i="0"/>
              <a:t>  WR 76.3 - 	Ausschluss von Teilnehmern</a:t>
            </a:r>
          </a:p>
          <a:p>
            <a:pPr eaLnBrk="1" hangingPunct="1"/>
            <a:r>
              <a:rPr lang="de-CH" altLang="de-DE" sz="1800" b="0" i="0"/>
              <a:t>  WR 79 -	Klassifikation</a:t>
            </a:r>
          </a:p>
          <a:p>
            <a:pPr eaLnBrk="1" hangingPunct="1"/>
            <a:r>
              <a:rPr lang="de-CH" altLang="de-DE" sz="1800" b="0" i="0"/>
              <a:t>  Anhang H / N	Wiegen von nasser Kleidung</a:t>
            </a:r>
            <a:r>
              <a:rPr lang="de-CH" altLang="de-DE" sz="1400" b="0" i="0"/>
              <a:t> /</a:t>
            </a:r>
            <a:r>
              <a:rPr lang="de-CH" altLang="de-DE" sz="1800" b="0" i="0"/>
              <a:t> Internationale Jurys</a:t>
            </a:r>
          </a:p>
          <a:p>
            <a:pPr eaLnBrk="1" hangingPunct="1"/>
            <a:r>
              <a:rPr lang="de-CH" altLang="de-DE" sz="1800" b="0" i="0"/>
              <a:t>  Kodices WS: 	Regulations WS 19, 20, 21 und 22</a:t>
            </a:r>
          </a:p>
        </p:txBody>
      </p:sp>
      <p:sp>
        <p:nvSpPr>
          <p:cNvPr id="57348" name="Fußzeilenplatzhalter 1">
            <a:extLst>
              <a:ext uri="{FF2B5EF4-FFF2-40B4-BE49-F238E27FC236}">
                <a16:creationId xmlns:a16="http://schemas.microsoft.com/office/drawing/2014/main" id="{96B78DB7-6E3C-ADDA-C8AE-03FC0006045A}"/>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Foliennummernplatzhalter 5">
            <a:extLst>
              <a:ext uri="{FF2B5EF4-FFF2-40B4-BE49-F238E27FC236}">
                <a16:creationId xmlns:a16="http://schemas.microsoft.com/office/drawing/2014/main" id="{8C5E53A9-C835-E23A-30C4-F8300C8B4499}"/>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83BCECE5-AD38-4FE0-A8B7-CB7BBBDB81FB}" type="slidenum">
              <a:rPr lang="de-DE" altLang="de-DE" sz="1400"/>
              <a:pPr>
                <a:spcBef>
                  <a:spcPct val="0"/>
                </a:spcBef>
                <a:buFontTx/>
                <a:buNone/>
              </a:pPr>
              <a:t>24</a:t>
            </a:fld>
            <a:endParaRPr lang="de-DE" altLang="de-DE" sz="1400"/>
          </a:p>
        </p:txBody>
      </p:sp>
      <p:sp>
        <p:nvSpPr>
          <p:cNvPr id="59395" name="Rectangle 2">
            <a:extLst>
              <a:ext uri="{FF2B5EF4-FFF2-40B4-BE49-F238E27FC236}">
                <a16:creationId xmlns:a16="http://schemas.microsoft.com/office/drawing/2014/main" id="{1322CF4D-C034-E948-A0ED-CAD51B33930E}"/>
              </a:ext>
            </a:extLst>
          </p:cNvPr>
          <p:cNvSpPr>
            <a:spLocks noChangeArrowheads="1"/>
          </p:cNvSpPr>
          <p:nvPr/>
        </p:nvSpPr>
        <p:spPr bwMode="auto">
          <a:xfrm>
            <a:off x="838200" y="765175"/>
            <a:ext cx="7478713" cy="197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 typeface="Symbol" panose="05050102010706020507" pitchFamily="18" charset="2"/>
              <a:buNone/>
            </a:pPr>
            <a:r>
              <a:rPr lang="de-CH" altLang="de-DE" sz="2000" i="0"/>
              <a:t>WR 86.1.b -  Die Segelanweisungen dürfen </a:t>
            </a:r>
            <a:r>
              <a:rPr lang="de-CH" altLang="de-DE" sz="2000" i="0" u="sng"/>
              <a:t>nicht</a:t>
            </a:r>
            <a:r>
              <a:rPr lang="de-CH" altLang="de-DE" sz="2000" i="0"/>
              <a:t> ändern:</a:t>
            </a:r>
          </a:p>
          <a:p>
            <a:pPr eaLnBrk="1" hangingPunct="1">
              <a:spcBef>
                <a:spcPct val="0"/>
              </a:spcBef>
              <a:buFont typeface="Symbol" panose="05050102010706020507" pitchFamily="18" charset="2"/>
              <a:buNone/>
            </a:pPr>
            <a:endParaRPr lang="de-CH" altLang="de-DE" sz="1200" b="0" i="0"/>
          </a:p>
          <a:p>
            <a:pPr eaLnBrk="1" hangingPunct="1">
              <a:spcBef>
                <a:spcPct val="0"/>
              </a:spcBef>
            </a:pPr>
            <a:r>
              <a:rPr lang="de-CH" altLang="de-DE" sz="1800" b="0" i="0"/>
              <a:t>  Regeln gemäss </a:t>
            </a:r>
            <a:r>
              <a:rPr lang="de-CH" altLang="de-DE" sz="1800" i="0"/>
              <a:t>WR 86.1.a</a:t>
            </a:r>
            <a:endParaRPr lang="de-CH" altLang="de-DE" sz="1800" b="0" i="0"/>
          </a:p>
          <a:p>
            <a:pPr eaLnBrk="1" hangingPunct="1">
              <a:spcBef>
                <a:spcPct val="0"/>
              </a:spcBef>
            </a:pPr>
            <a:r>
              <a:rPr lang="de-CH" altLang="de-DE" sz="1800" b="0" i="0"/>
              <a:t>  WR 76.1, 2:     Ausschluss von Teilnehmern </a:t>
            </a:r>
          </a:p>
          <a:p>
            <a:pPr eaLnBrk="1" hangingPunct="1">
              <a:spcBef>
                <a:spcPct val="0"/>
              </a:spcBef>
            </a:pPr>
            <a:r>
              <a:rPr lang="de-CH" altLang="de-DE" sz="1800" b="0" i="0"/>
              <a:t>  Anhang R:    Berufungsverfahren</a:t>
            </a:r>
          </a:p>
          <a:p>
            <a:pPr eaLnBrk="1" hangingPunct="1">
              <a:spcBef>
                <a:spcPct val="0"/>
              </a:spcBef>
            </a:pPr>
            <a:r>
              <a:rPr lang="de-CH" altLang="de-DE" sz="1800" b="0" i="0"/>
              <a:t>  </a:t>
            </a:r>
            <a:r>
              <a:rPr lang="de-CH" altLang="de-DE" sz="1800" i="0"/>
              <a:t>Nationale Vorschriften</a:t>
            </a:r>
            <a:r>
              <a:rPr lang="de-CH" altLang="de-DE" sz="1800" b="0" i="0"/>
              <a:t>, wenn gemäss </a:t>
            </a:r>
            <a:r>
              <a:rPr lang="de-CH" altLang="de-DE" sz="1800" i="0"/>
              <a:t>WR 88.2  </a:t>
            </a:r>
            <a:r>
              <a:rPr lang="de-CH" altLang="de-DE" sz="1800" b="0" i="0"/>
              <a:t>so geregelt</a:t>
            </a:r>
            <a:br>
              <a:rPr lang="de-CH" altLang="de-DE" sz="1800" b="0" i="0"/>
            </a:br>
            <a:r>
              <a:rPr lang="de-CH" altLang="de-DE" sz="1800" b="0" i="0"/>
              <a:t>	</a:t>
            </a:r>
            <a:r>
              <a:rPr lang="de-CH" altLang="de-DE" sz="1800" b="0" i="0">
                <a:sym typeface="Wingdings 3" panose="05040102010807070707" pitchFamily="18" charset="2"/>
              </a:rPr>
              <a:t>  Siehe Zusatz von DSV/OeSV/Swiss Sailing zu WR 88.2</a:t>
            </a:r>
            <a:endParaRPr lang="de-DE" altLang="de-DE" sz="1800" b="0" i="0"/>
          </a:p>
        </p:txBody>
      </p:sp>
      <p:sp>
        <p:nvSpPr>
          <p:cNvPr id="59396" name="Rectangle 3">
            <a:extLst>
              <a:ext uri="{FF2B5EF4-FFF2-40B4-BE49-F238E27FC236}">
                <a16:creationId xmlns:a16="http://schemas.microsoft.com/office/drawing/2014/main" id="{DE6E3EE8-E32C-18E7-F8B8-2314ACD5BC61}"/>
              </a:ext>
            </a:extLst>
          </p:cNvPr>
          <p:cNvSpPr>
            <a:spLocks noChangeArrowheads="1"/>
          </p:cNvSpPr>
          <p:nvPr/>
        </p:nvSpPr>
        <p:spPr bwMode="auto">
          <a:xfrm>
            <a:off x="827088" y="3141663"/>
            <a:ext cx="78486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 typeface="Symbol" panose="05050102010706020507" pitchFamily="18" charset="2"/>
              <a:buNone/>
            </a:pPr>
            <a:r>
              <a:rPr lang="de-CH" altLang="de-DE" sz="2000" i="0"/>
              <a:t>WR 86.1.c -  Die Klassenregeln dürfen </a:t>
            </a:r>
            <a:r>
              <a:rPr lang="de-CH" altLang="de-DE" sz="2000" i="0" u="sng"/>
              <a:t>nur</a:t>
            </a:r>
            <a:r>
              <a:rPr lang="de-CH" altLang="de-DE" sz="2000" i="0"/>
              <a:t> die</a:t>
            </a:r>
            <a:br>
              <a:rPr lang="de-CH" altLang="de-DE" sz="2000" i="0"/>
            </a:br>
            <a:r>
              <a:rPr lang="de-CH" altLang="de-DE" sz="2000" i="0"/>
              <a:t>	        folgenden Regeln ändern:</a:t>
            </a:r>
            <a:endParaRPr lang="de-CH" altLang="de-DE" sz="1800" i="0"/>
          </a:p>
          <a:p>
            <a:pPr eaLnBrk="1" hangingPunct="1">
              <a:spcBef>
                <a:spcPct val="0"/>
              </a:spcBef>
              <a:buFont typeface="Symbol" panose="05050102010706020507" pitchFamily="18" charset="2"/>
              <a:buNone/>
            </a:pPr>
            <a:endParaRPr lang="de-CH" altLang="de-DE" sz="1000" b="0" i="0"/>
          </a:p>
          <a:p>
            <a:pPr eaLnBrk="1" hangingPunct="1">
              <a:spcBef>
                <a:spcPct val="0"/>
              </a:spcBef>
            </a:pPr>
            <a:r>
              <a:rPr lang="de-CH" altLang="de-DE" sz="1800" b="0" i="0"/>
              <a:t>  WR 42 	Vortrieb</a:t>
            </a:r>
          </a:p>
          <a:p>
            <a:pPr eaLnBrk="1" hangingPunct="1">
              <a:spcBef>
                <a:spcPct val="0"/>
              </a:spcBef>
            </a:pPr>
            <a:r>
              <a:rPr lang="de-CH" altLang="de-DE" sz="1800" b="0" i="0"/>
              <a:t>  WR 49 	Position der Besatzung, Relingsdurchzüge</a:t>
            </a:r>
          </a:p>
          <a:p>
            <a:pPr eaLnBrk="1" hangingPunct="1">
              <a:spcBef>
                <a:spcPct val="0"/>
              </a:spcBef>
            </a:pPr>
            <a:r>
              <a:rPr lang="de-CH" altLang="de-DE" sz="1800" b="0" i="0"/>
              <a:t>  WR 51 	Beweglicher Ballast</a:t>
            </a:r>
          </a:p>
          <a:p>
            <a:pPr eaLnBrk="1" hangingPunct="1">
              <a:spcBef>
                <a:spcPct val="0"/>
              </a:spcBef>
            </a:pPr>
            <a:r>
              <a:rPr lang="de-CH" altLang="de-DE" sz="1800" b="0" i="0"/>
              <a:t>  WR 52		Körperkraft</a:t>
            </a:r>
          </a:p>
          <a:p>
            <a:pPr eaLnBrk="1" hangingPunct="1">
              <a:spcBef>
                <a:spcPct val="0"/>
              </a:spcBef>
            </a:pPr>
            <a:r>
              <a:rPr lang="de-CH" altLang="de-DE" sz="1800" b="0" i="0"/>
              <a:t>  WR 53 	Oberflächenreibung</a:t>
            </a:r>
          </a:p>
          <a:p>
            <a:pPr eaLnBrk="1" hangingPunct="1">
              <a:spcBef>
                <a:spcPct val="0"/>
              </a:spcBef>
            </a:pPr>
            <a:r>
              <a:rPr lang="de-CH" altLang="de-DE" sz="1800" b="0" i="0"/>
              <a:t>  WR 54 	Vorstag und Vorsegelhälse</a:t>
            </a:r>
          </a:p>
          <a:p>
            <a:pPr eaLnBrk="1" hangingPunct="1">
              <a:spcBef>
                <a:spcPct val="0"/>
              </a:spcBef>
            </a:pPr>
            <a:r>
              <a:rPr lang="de-CH" altLang="de-DE" sz="1800" b="0" i="0"/>
              <a:t>  WR 44 	Segelsetzen und Schotführung</a:t>
            </a:r>
            <a:endParaRPr lang="de-DE" altLang="de-DE" sz="1800" b="0" i="0"/>
          </a:p>
        </p:txBody>
      </p:sp>
      <p:sp>
        <p:nvSpPr>
          <p:cNvPr id="59397" name="Fußzeilenplatzhalter 1">
            <a:extLst>
              <a:ext uri="{FF2B5EF4-FFF2-40B4-BE49-F238E27FC236}">
                <a16:creationId xmlns:a16="http://schemas.microsoft.com/office/drawing/2014/main" id="{FEA9DAD0-03BE-025D-4EBC-F0E8491B9F04}"/>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Foliennummernplatzhalter 3">
            <a:extLst>
              <a:ext uri="{FF2B5EF4-FFF2-40B4-BE49-F238E27FC236}">
                <a16:creationId xmlns:a16="http://schemas.microsoft.com/office/drawing/2014/main" id="{292162AE-E88C-603E-069E-1182E7F27461}"/>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454841C4-6930-45D8-A40D-C48D7765E85C}" type="slidenum">
              <a:rPr lang="de-DE" altLang="de-DE" sz="1400"/>
              <a:pPr>
                <a:spcBef>
                  <a:spcPct val="0"/>
                </a:spcBef>
                <a:buFontTx/>
                <a:buNone/>
              </a:pPr>
              <a:t>25</a:t>
            </a:fld>
            <a:endParaRPr lang="de-DE" altLang="de-DE" sz="1400"/>
          </a:p>
        </p:txBody>
      </p:sp>
      <p:sp>
        <p:nvSpPr>
          <p:cNvPr id="61443" name="Text Box 2">
            <a:extLst>
              <a:ext uri="{FF2B5EF4-FFF2-40B4-BE49-F238E27FC236}">
                <a16:creationId xmlns:a16="http://schemas.microsoft.com/office/drawing/2014/main" id="{C7003875-396E-8E33-BA03-D75F38E9F681}"/>
              </a:ext>
            </a:extLst>
          </p:cNvPr>
          <p:cNvSpPr txBox="1">
            <a:spLocks noChangeArrowheads="1"/>
          </p:cNvSpPr>
          <p:nvPr/>
        </p:nvSpPr>
        <p:spPr bwMode="auto">
          <a:xfrm>
            <a:off x="539750" y="404813"/>
            <a:ext cx="6553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sz="2800" i="0"/>
              <a:t>Proteste – Verhandlung - Berufung</a:t>
            </a:r>
            <a:endParaRPr lang="de-DE" altLang="de-DE" sz="2800" i="0"/>
          </a:p>
        </p:txBody>
      </p:sp>
      <p:sp>
        <p:nvSpPr>
          <p:cNvPr id="61444" name="Text Box 3">
            <a:extLst>
              <a:ext uri="{FF2B5EF4-FFF2-40B4-BE49-F238E27FC236}">
                <a16:creationId xmlns:a16="http://schemas.microsoft.com/office/drawing/2014/main" id="{96DF43CC-73F9-EC76-E5E5-C760AB0F8BA5}"/>
              </a:ext>
            </a:extLst>
          </p:cNvPr>
          <p:cNvSpPr txBox="1">
            <a:spLocks noChangeArrowheads="1"/>
          </p:cNvSpPr>
          <p:nvPr/>
        </p:nvSpPr>
        <p:spPr bwMode="auto">
          <a:xfrm>
            <a:off x="611188" y="1341438"/>
            <a:ext cx="8281987"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sz="2000" i="0"/>
              <a:t>Teil 5 der WR – Proteste, Wiedergutmachung, Verhandlung</a:t>
            </a:r>
          </a:p>
          <a:p>
            <a:pPr eaLnBrk="1" hangingPunct="1">
              <a:spcBef>
                <a:spcPct val="50000"/>
              </a:spcBef>
              <a:buFontTx/>
              <a:buNone/>
            </a:pPr>
            <a:r>
              <a:rPr lang="de-CH" altLang="de-DE" sz="2000" i="0"/>
              <a:t>	Abschnitt A – Proteste und Wiedergutmachung</a:t>
            </a:r>
            <a:br>
              <a:rPr lang="de-CH" altLang="de-DE" sz="1800" i="0"/>
            </a:br>
            <a:r>
              <a:rPr lang="de-CH" altLang="de-DE" sz="1800" i="0"/>
              <a:t>	</a:t>
            </a:r>
            <a:r>
              <a:rPr lang="de-CH" altLang="de-DE" sz="1800" b="0" i="0"/>
              <a:t>WR 60 – Das Recht zu protestieren</a:t>
            </a:r>
            <a:br>
              <a:rPr lang="de-CH" altLang="de-DE" sz="1800" b="0" i="0"/>
            </a:br>
            <a:r>
              <a:rPr lang="de-CH" altLang="de-DE" sz="1800" b="0" i="0"/>
              <a:t>	WR 61 – Protesterfordernisse</a:t>
            </a:r>
            <a:br>
              <a:rPr lang="de-CH" altLang="de-DE" sz="1800" b="0" i="0"/>
            </a:br>
            <a:r>
              <a:rPr lang="de-CH" altLang="de-DE" sz="1800" b="0" i="0"/>
              <a:t>	WR 62 – Wiedergutmachung</a:t>
            </a:r>
          </a:p>
          <a:p>
            <a:pPr eaLnBrk="1" hangingPunct="1">
              <a:spcBef>
                <a:spcPct val="50000"/>
              </a:spcBef>
              <a:buFontTx/>
              <a:buNone/>
            </a:pPr>
            <a:r>
              <a:rPr lang="de-CH" altLang="de-DE" sz="1800" b="0" i="0"/>
              <a:t>	</a:t>
            </a:r>
            <a:r>
              <a:rPr lang="de-CH" altLang="de-DE" sz="2000" i="0"/>
              <a:t>Abschnitt B – Verhandlung und Entscheidungen</a:t>
            </a:r>
            <a:br>
              <a:rPr lang="de-CH" altLang="de-DE" sz="1800" i="0"/>
            </a:br>
            <a:r>
              <a:rPr lang="de-CH" altLang="de-DE" sz="1800" i="0"/>
              <a:t>	</a:t>
            </a:r>
            <a:r>
              <a:rPr lang="de-CH" altLang="de-DE" sz="1800" b="0" i="0"/>
              <a:t>WR 63/64/65 – Verhandlungen und Entscheidungen</a:t>
            </a:r>
            <a:br>
              <a:rPr lang="de-CH" altLang="de-DE" sz="1800" b="0" i="0"/>
            </a:br>
            <a:r>
              <a:rPr lang="de-CH" altLang="de-DE" sz="1800" b="0" i="0"/>
              <a:t>	WR 66 – Wiederaufnahme einer Verhandlung</a:t>
            </a:r>
            <a:br>
              <a:rPr lang="de-CH" altLang="de-DE" sz="1800" b="0" i="0"/>
            </a:br>
            <a:r>
              <a:rPr lang="de-CH" altLang="de-DE" sz="1800" b="0" i="0"/>
              <a:t>	WR 67 – Behandlung von Schäden</a:t>
            </a:r>
            <a:endParaRPr lang="de-CH" altLang="de-DE" sz="1800" i="0"/>
          </a:p>
          <a:p>
            <a:pPr eaLnBrk="1" hangingPunct="1">
              <a:spcBef>
                <a:spcPct val="50000"/>
              </a:spcBef>
              <a:buFontTx/>
              <a:buNone/>
            </a:pPr>
            <a:r>
              <a:rPr lang="de-CH" altLang="de-DE" sz="1800" i="0"/>
              <a:t>	</a:t>
            </a:r>
            <a:r>
              <a:rPr lang="de-CH" altLang="de-DE" sz="2000" i="0"/>
              <a:t>Abschnitt C – Grobes Fehlverhalten</a:t>
            </a:r>
            <a:br>
              <a:rPr lang="de-CH" altLang="de-DE" sz="1800" i="0"/>
            </a:br>
            <a:r>
              <a:rPr lang="de-CH" altLang="de-DE" sz="1800" i="0"/>
              <a:t>	</a:t>
            </a:r>
            <a:r>
              <a:rPr lang="de-CH" altLang="de-DE" sz="1800" b="0" i="0"/>
              <a:t>WR 69 – Massnahmen durch Schiedsgericht, Landesverband 			und ISAF</a:t>
            </a:r>
          </a:p>
          <a:p>
            <a:pPr eaLnBrk="1" hangingPunct="1">
              <a:spcBef>
                <a:spcPct val="50000"/>
              </a:spcBef>
              <a:buFontTx/>
              <a:buNone/>
            </a:pPr>
            <a:r>
              <a:rPr lang="de-CH" altLang="de-DE" sz="1800" i="0"/>
              <a:t>	</a:t>
            </a:r>
            <a:r>
              <a:rPr lang="de-CH" altLang="de-DE" sz="2000" i="0"/>
              <a:t>Abschnitt D – Berufungen</a:t>
            </a:r>
            <a:br>
              <a:rPr lang="de-CH" altLang="de-DE" sz="1800" i="0"/>
            </a:br>
            <a:r>
              <a:rPr lang="de-CH" altLang="de-DE" sz="1800" i="0"/>
              <a:t>	</a:t>
            </a:r>
            <a:r>
              <a:rPr lang="de-CH" altLang="de-DE" sz="1800" b="0" i="0"/>
              <a:t>WR 70/71 – Berufungen und Regelauslegung</a:t>
            </a:r>
            <a:br>
              <a:rPr lang="de-CH" altLang="de-DE" sz="1800" i="0"/>
            </a:br>
            <a:r>
              <a:rPr lang="de-CH" altLang="de-DE" sz="1800" i="0"/>
              <a:t>	</a:t>
            </a:r>
            <a:endParaRPr lang="de-DE" altLang="de-DE" sz="1800" i="0"/>
          </a:p>
        </p:txBody>
      </p:sp>
      <p:sp>
        <p:nvSpPr>
          <p:cNvPr id="61445" name="Fußzeilenplatzhalter 1">
            <a:extLst>
              <a:ext uri="{FF2B5EF4-FFF2-40B4-BE49-F238E27FC236}">
                <a16:creationId xmlns:a16="http://schemas.microsoft.com/office/drawing/2014/main" id="{DBDCE590-7078-61B1-8502-D13C0568F44E}"/>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Foliennummernplatzhalter 5">
            <a:extLst>
              <a:ext uri="{FF2B5EF4-FFF2-40B4-BE49-F238E27FC236}">
                <a16:creationId xmlns:a16="http://schemas.microsoft.com/office/drawing/2014/main" id="{FA68EA0F-EAAA-B17B-6CFC-4CEA4E40FBAE}"/>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19B75599-7E31-4C3F-8A5B-40B19953225C}" type="slidenum">
              <a:rPr lang="de-DE" altLang="de-DE" sz="1400"/>
              <a:pPr>
                <a:spcBef>
                  <a:spcPct val="0"/>
                </a:spcBef>
                <a:buFontTx/>
                <a:buNone/>
              </a:pPr>
              <a:t>26</a:t>
            </a:fld>
            <a:endParaRPr lang="de-DE" altLang="de-DE" sz="1400"/>
          </a:p>
        </p:txBody>
      </p:sp>
      <p:sp>
        <p:nvSpPr>
          <p:cNvPr id="63491" name="Text Box 2">
            <a:extLst>
              <a:ext uri="{FF2B5EF4-FFF2-40B4-BE49-F238E27FC236}">
                <a16:creationId xmlns:a16="http://schemas.microsoft.com/office/drawing/2014/main" id="{21957EB0-607E-55C4-E6C3-947EBA16BA57}"/>
              </a:ext>
            </a:extLst>
          </p:cNvPr>
          <p:cNvSpPr txBox="1">
            <a:spLocks noChangeArrowheads="1"/>
          </p:cNvSpPr>
          <p:nvPr/>
        </p:nvSpPr>
        <p:spPr bwMode="auto">
          <a:xfrm>
            <a:off x="773113" y="990600"/>
            <a:ext cx="78089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marL="2190750" indent="-2190750">
              <a:spcBef>
                <a:spcPct val="20000"/>
              </a:spcBef>
              <a:buChar char="•"/>
              <a:tabLst>
                <a:tab pos="2381250" algn="l"/>
              </a:tabLst>
              <a:defRPr sz="3200">
                <a:solidFill>
                  <a:schemeClr val="tx1"/>
                </a:solidFill>
                <a:latin typeface="Arial" panose="020B0604020202020204" pitchFamily="34" charset="0"/>
              </a:defRPr>
            </a:lvl1pPr>
            <a:lvl2pPr marL="742950" indent="-285750">
              <a:spcBef>
                <a:spcPct val="20000"/>
              </a:spcBef>
              <a:buChar char="–"/>
              <a:tabLst>
                <a:tab pos="2381250" algn="l"/>
              </a:tabLst>
              <a:defRPr sz="2800">
                <a:solidFill>
                  <a:schemeClr val="tx1"/>
                </a:solidFill>
                <a:latin typeface="Arial" panose="020B0604020202020204" pitchFamily="34" charset="0"/>
              </a:defRPr>
            </a:lvl2pPr>
            <a:lvl3pPr marL="1143000" indent="-228600">
              <a:spcBef>
                <a:spcPct val="20000"/>
              </a:spcBef>
              <a:buChar char="•"/>
              <a:tabLst>
                <a:tab pos="2381250" algn="l"/>
              </a:tabLst>
              <a:defRPr sz="2400">
                <a:solidFill>
                  <a:schemeClr val="tx1"/>
                </a:solidFill>
                <a:latin typeface="Arial" panose="020B0604020202020204" pitchFamily="34" charset="0"/>
              </a:defRPr>
            </a:lvl3pPr>
            <a:lvl4pPr marL="1600200" indent="-228600">
              <a:spcBef>
                <a:spcPct val="20000"/>
              </a:spcBef>
              <a:buChar char="–"/>
              <a:tabLst>
                <a:tab pos="2381250" algn="l"/>
              </a:tabLst>
              <a:defRPr sz="2000">
                <a:solidFill>
                  <a:schemeClr val="tx1"/>
                </a:solidFill>
                <a:latin typeface="Arial" panose="020B0604020202020204" pitchFamily="34" charset="0"/>
              </a:defRPr>
            </a:lvl4pPr>
            <a:lvl5pPr marL="2057400" indent="-228600">
              <a:spcBef>
                <a:spcPct val="20000"/>
              </a:spcBef>
              <a:buChar char="»"/>
              <a:tabLst>
                <a:tab pos="238125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238125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238125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238125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2381250" algn="l"/>
              </a:tabLst>
              <a:defRPr sz="2000">
                <a:solidFill>
                  <a:schemeClr val="tx1"/>
                </a:solidFill>
                <a:latin typeface="Arial" panose="020B0604020202020204" pitchFamily="34" charset="0"/>
              </a:defRPr>
            </a:lvl9pPr>
          </a:lstStyle>
          <a:p>
            <a:pPr>
              <a:spcBef>
                <a:spcPct val="10000"/>
              </a:spcBef>
              <a:buFont typeface="Symbol" panose="05050102010706020507" pitchFamily="18" charset="2"/>
              <a:buNone/>
            </a:pPr>
            <a:endParaRPr lang="de-CH" altLang="de-DE" sz="2400" b="0" i="0"/>
          </a:p>
        </p:txBody>
      </p:sp>
      <p:sp>
        <p:nvSpPr>
          <p:cNvPr id="63492" name="Rectangle 3">
            <a:extLst>
              <a:ext uri="{FF2B5EF4-FFF2-40B4-BE49-F238E27FC236}">
                <a16:creationId xmlns:a16="http://schemas.microsoft.com/office/drawing/2014/main" id="{1D19E163-9E87-37E1-8D64-4747BC9F2361}"/>
              </a:ext>
            </a:extLst>
          </p:cNvPr>
          <p:cNvSpPr>
            <a:spLocks noChangeArrowheads="1"/>
          </p:cNvSpPr>
          <p:nvPr/>
        </p:nvSpPr>
        <p:spPr bwMode="auto">
          <a:xfrm>
            <a:off x="450850" y="188913"/>
            <a:ext cx="6497638"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44450" rIns="0" bIns="44450">
            <a:spAutoFit/>
          </a:bodyPr>
          <a:lstStyle>
            <a:lvl1pPr marL="98425" defTabSz="762000">
              <a:spcBef>
                <a:spcPct val="20000"/>
              </a:spcBef>
              <a:buChar char="•"/>
              <a:tabLst>
                <a:tab pos="4768850" algn="r"/>
              </a:tabLst>
              <a:defRPr sz="3200">
                <a:solidFill>
                  <a:schemeClr val="tx1"/>
                </a:solidFill>
                <a:latin typeface="Arial" panose="020B0604020202020204" pitchFamily="34" charset="0"/>
              </a:defRPr>
            </a:lvl1pPr>
            <a:lvl2pPr marL="742950" indent="-285750" defTabSz="762000">
              <a:spcBef>
                <a:spcPct val="20000"/>
              </a:spcBef>
              <a:buChar char="–"/>
              <a:tabLst>
                <a:tab pos="4768850" algn="r"/>
              </a:tabLst>
              <a:defRPr sz="2800">
                <a:solidFill>
                  <a:schemeClr val="tx1"/>
                </a:solidFill>
                <a:latin typeface="Arial" panose="020B0604020202020204" pitchFamily="34" charset="0"/>
              </a:defRPr>
            </a:lvl2pPr>
            <a:lvl3pPr marL="1143000" indent="-228600" defTabSz="762000">
              <a:spcBef>
                <a:spcPct val="20000"/>
              </a:spcBef>
              <a:buChar char="•"/>
              <a:tabLst>
                <a:tab pos="4768850" algn="r"/>
              </a:tabLst>
              <a:defRPr sz="2400">
                <a:solidFill>
                  <a:schemeClr val="tx1"/>
                </a:solidFill>
                <a:latin typeface="Arial" panose="020B0604020202020204" pitchFamily="34" charset="0"/>
              </a:defRPr>
            </a:lvl3pPr>
            <a:lvl4pPr marL="1600200" indent="-228600" defTabSz="762000">
              <a:spcBef>
                <a:spcPct val="20000"/>
              </a:spcBef>
              <a:buChar char="–"/>
              <a:tabLst>
                <a:tab pos="4768850" algn="r"/>
              </a:tabLst>
              <a:defRPr sz="2000">
                <a:solidFill>
                  <a:schemeClr val="tx1"/>
                </a:solidFill>
                <a:latin typeface="Arial" panose="020B0604020202020204" pitchFamily="34" charset="0"/>
              </a:defRPr>
            </a:lvl4pPr>
            <a:lvl5pPr marL="2057400" indent="-228600" defTabSz="762000">
              <a:spcBef>
                <a:spcPct val="20000"/>
              </a:spcBef>
              <a:buChar char="»"/>
              <a:tabLst>
                <a:tab pos="4768850" algn="r"/>
              </a:tabLst>
              <a:defRPr sz="2000">
                <a:solidFill>
                  <a:schemeClr val="tx1"/>
                </a:solidFill>
                <a:latin typeface="Arial" panose="020B0604020202020204" pitchFamily="34" charset="0"/>
              </a:defRPr>
            </a:lvl5pPr>
            <a:lvl6pPr marL="2514600" indent="-228600" defTabSz="762000" eaLnBrk="0" fontAlgn="base" hangingPunct="0">
              <a:spcBef>
                <a:spcPct val="20000"/>
              </a:spcBef>
              <a:spcAft>
                <a:spcPct val="0"/>
              </a:spcAft>
              <a:buChar char="»"/>
              <a:tabLst>
                <a:tab pos="4768850" algn="r"/>
              </a:tabLst>
              <a:defRPr sz="2000">
                <a:solidFill>
                  <a:schemeClr val="tx1"/>
                </a:solidFill>
                <a:latin typeface="Arial" panose="020B0604020202020204" pitchFamily="34" charset="0"/>
              </a:defRPr>
            </a:lvl6pPr>
            <a:lvl7pPr marL="2971800" indent="-228600" defTabSz="762000" eaLnBrk="0" fontAlgn="base" hangingPunct="0">
              <a:spcBef>
                <a:spcPct val="20000"/>
              </a:spcBef>
              <a:spcAft>
                <a:spcPct val="0"/>
              </a:spcAft>
              <a:buChar char="»"/>
              <a:tabLst>
                <a:tab pos="4768850" algn="r"/>
              </a:tabLst>
              <a:defRPr sz="2000">
                <a:solidFill>
                  <a:schemeClr val="tx1"/>
                </a:solidFill>
                <a:latin typeface="Arial" panose="020B0604020202020204" pitchFamily="34" charset="0"/>
              </a:defRPr>
            </a:lvl7pPr>
            <a:lvl8pPr marL="3429000" indent="-228600" defTabSz="762000" eaLnBrk="0" fontAlgn="base" hangingPunct="0">
              <a:spcBef>
                <a:spcPct val="20000"/>
              </a:spcBef>
              <a:spcAft>
                <a:spcPct val="0"/>
              </a:spcAft>
              <a:buChar char="»"/>
              <a:tabLst>
                <a:tab pos="4768850" algn="r"/>
              </a:tabLst>
              <a:defRPr sz="2000">
                <a:solidFill>
                  <a:schemeClr val="tx1"/>
                </a:solidFill>
                <a:latin typeface="Arial" panose="020B0604020202020204" pitchFamily="34" charset="0"/>
              </a:defRPr>
            </a:lvl8pPr>
            <a:lvl9pPr marL="3886200" indent="-228600" defTabSz="762000" eaLnBrk="0" fontAlgn="base" hangingPunct="0">
              <a:spcBef>
                <a:spcPct val="20000"/>
              </a:spcBef>
              <a:spcAft>
                <a:spcPct val="0"/>
              </a:spcAft>
              <a:buChar char="»"/>
              <a:tabLst>
                <a:tab pos="4768850" algn="r"/>
              </a:tabLst>
              <a:defRPr sz="2000">
                <a:solidFill>
                  <a:schemeClr val="tx1"/>
                </a:solidFill>
                <a:latin typeface="Arial" panose="020B0604020202020204" pitchFamily="34" charset="0"/>
              </a:defRPr>
            </a:lvl9pPr>
          </a:lstStyle>
          <a:p>
            <a:pPr>
              <a:spcBef>
                <a:spcPct val="0"/>
              </a:spcBef>
              <a:buFontTx/>
              <a:buNone/>
            </a:pPr>
            <a:r>
              <a:rPr lang="de-DE" altLang="de-DE" sz="2800" i="0"/>
              <a:t>Definitionen  </a:t>
            </a:r>
            <a:r>
              <a:rPr lang="de-DE" altLang="de-DE" sz="2400" b="0" i="0"/>
              <a:t>(Kurzfassung, Beispiele)</a:t>
            </a:r>
          </a:p>
        </p:txBody>
      </p:sp>
      <p:sp>
        <p:nvSpPr>
          <p:cNvPr id="63493" name="Text Box 4">
            <a:extLst>
              <a:ext uri="{FF2B5EF4-FFF2-40B4-BE49-F238E27FC236}">
                <a16:creationId xmlns:a16="http://schemas.microsoft.com/office/drawing/2014/main" id="{4EE41C65-9A4F-054A-0702-F369D23BB36F}"/>
              </a:ext>
            </a:extLst>
          </p:cNvPr>
          <p:cNvSpPr txBox="1">
            <a:spLocks noChangeArrowheads="1"/>
          </p:cNvSpPr>
          <p:nvPr/>
        </p:nvSpPr>
        <p:spPr bwMode="auto">
          <a:xfrm>
            <a:off x="611188" y="765175"/>
            <a:ext cx="8281987" cy="579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10000"/>
              </a:spcBef>
              <a:buFont typeface="Symbol" panose="05050102010706020507" pitchFamily="18" charset="2"/>
              <a:buNone/>
            </a:pPr>
            <a:r>
              <a:rPr lang="de-CH" altLang="de-DE" sz="1800">
                <a:solidFill>
                  <a:srgbClr val="FF0000"/>
                </a:solidFill>
              </a:rPr>
              <a:t>Wind von Steuerbord oder Backbord:</a:t>
            </a:r>
            <a:br>
              <a:rPr lang="de-CH" altLang="de-DE" sz="1800">
                <a:solidFill>
                  <a:srgbClr val="FF0000"/>
                </a:solidFill>
              </a:rPr>
            </a:br>
            <a:r>
              <a:rPr lang="de-CH" altLang="de-DE" sz="1800" b="0" i="0"/>
              <a:t>Ein Boot segelt mit ‚Wind von Stb.‘ oder mit ‚Wind von Bb.‘.</a:t>
            </a:r>
          </a:p>
          <a:p>
            <a:pPr>
              <a:spcBef>
                <a:spcPct val="10000"/>
              </a:spcBef>
              <a:buFont typeface="Symbol" panose="05050102010706020507" pitchFamily="18" charset="2"/>
              <a:buNone/>
            </a:pPr>
            <a:endParaRPr lang="de-CH" altLang="de-DE" sz="800" b="0" i="0"/>
          </a:p>
          <a:p>
            <a:pPr>
              <a:spcBef>
                <a:spcPct val="10000"/>
              </a:spcBef>
              <a:buFont typeface="Symbol" panose="05050102010706020507" pitchFamily="18" charset="2"/>
              <a:buNone/>
            </a:pPr>
            <a:r>
              <a:rPr lang="de-CH" altLang="de-DE" sz="1800">
                <a:solidFill>
                  <a:srgbClr val="FF0000"/>
                </a:solidFill>
              </a:rPr>
              <a:t>Klar achteraus - klar voraus - Überlappen:</a:t>
            </a:r>
            <a:br>
              <a:rPr lang="de-CH" altLang="de-DE" sz="1800">
                <a:solidFill>
                  <a:srgbClr val="FF0000"/>
                </a:solidFill>
              </a:rPr>
            </a:br>
            <a:r>
              <a:rPr lang="de-CH" altLang="de-DE" sz="1800" b="0" i="0"/>
              <a:t>Massgebend </a:t>
            </a:r>
            <a:r>
              <a:rPr lang="de-CH" altLang="de-DE" sz="1800" b="0" u="sng"/>
              <a:t>Linie querab zum achterlichsten Punkt</a:t>
            </a:r>
            <a:r>
              <a:rPr lang="de-CH" altLang="de-DE" sz="1800" b="0" i="0"/>
              <a:t> des vorderen Bootes. Gilt nicht für Boote mit Wind von entgegengesetzter Seite, ausser wenn Regel 18</a:t>
            </a:r>
            <a:br>
              <a:rPr lang="de-CH" altLang="de-DE" sz="1800" b="0" i="0"/>
            </a:br>
            <a:r>
              <a:rPr lang="de-CH" altLang="de-DE" sz="1800" b="0" i="0"/>
              <a:t>gilt oder beide Boote tiefer als 90</a:t>
            </a:r>
            <a:r>
              <a:rPr lang="de-CH" altLang="de-DE" sz="1800" b="0" i="0" baseline="30000"/>
              <a:t>0</a:t>
            </a:r>
            <a:r>
              <a:rPr lang="de-CH" altLang="de-DE" sz="1800" b="0" i="0"/>
              <a:t> zum wahren Wind segeln.</a:t>
            </a:r>
          </a:p>
          <a:p>
            <a:pPr>
              <a:spcBef>
                <a:spcPct val="10000"/>
              </a:spcBef>
              <a:buFont typeface="Symbol" panose="05050102010706020507" pitchFamily="18" charset="2"/>
              <a:buNone/>
            </a:pPr>
            <a:endParaRPr lang="de-CH" altLang="de-DE" sz="400" b="0" i="0"/>
          </a:p>
          <a:p>
            <a:pPr>
              <a:spcBef>
                <a:spcPct val="10000"/>
              </a:spcBef>
              <a:buFont typeface="Symbol" panose="05050102010706020507" pitchFamily="18" charset="2"/>
              <a:buNone/>
            </a:pPr>
            <a:r>
              <a:rPr lang="de-CH" altLang="de-DE" sz="1800">
                <a:solidFill>
                  <a:srgbClr val="FF0000"/>
                </a:solidFill>
              </a:rPr>
              <a:t>Richtiger Kurs:</a:t>
            </a:r>
            <a:br>
              <a:rPr lang="de-CH" altLang="de-DE" sz="1800">
                <a:solidFill>
                  <a:srgbClr val="FF0000"/>
                </a:solidFill>
              </a:rPr>
            </a:br>
            <a:r>
              <a:rPr lang="de-CH" altLang="de-DE" sz="1800" b="0" i="0"/>
              <a:t>Kurs, um die Bahn </a:t>
            </a:r>
            <a:r>
              <a:rPr lang="de-CH" altLang="de-DE" sz="1800" b="0" u="sng"/>
              <a:t>so schnell wie möglich</a:t>
            </a:r>
            <a:r>
              <a:rPr lang="de-CH" altLang="de-DE" sz="1800" b="0" i="0"/>
              <a:t> abzusegeln. Vor dem Startsignal gibt es keinen richtiger Kurs.</a:t>
            </a:r>
            <a:br>
              <a:rPr lang="de-CH" altLang="de-DE" sz="1800" b="0" i="0"/>
            </a:br>
            <a:endParaRPr lang="de-CH" altLang="de-DE" sz="800" b="0" i="0"/>
          </a:p>
          <a:p>
            <a:pPr eaLnBrk="1" hangingPunct="1">
              <a:spcBef>
                <a:spcPct val="0"/>
              </a:spcBef>
              <a:buFontTx/>
              <a:buNone/>
            </a:pPr>
            <a:r>
              <a:rPr lang="de-CH" altLang="de-DE" sz="1800">
                <a:solidFill>
                  <a:srgbClr val="FF0000"/>
                </a:solidFill>
              </a:rPr>
              <a:t>Bahnmarke:</a:t>
            </a:r>
            <a:br>
              <a:rPr lang="de-CH" altLang="de-DE" sz="1800" i="0">
                <a:solidFill>
                  <a:srgbClr val="FF0000"/>
                </a:solidFill>
              </a:rPr>
            </a:br>
            <a:r>
              <a:rPr lang="de-CH" altLang="de-DE" sz="1800" b="0" i="0"/>
              <a:t>Gegenstand, der gemäss Segelanweisungen auf der angegebenen Seite zu passieren ist. Grundgeschirr und zufällig oder zeitweilig angehängte Gegen- stände gehören </a:t>
            </a:r>
            <a:r>
              <a:rPr lang="de-CH" altLang="de-DE" sz="1800" b="0" u="sng"/>
              <a:t>nicht</a:t>
            </a:r>
            <a:r>
              <a:rPr lang="de-CH" altLang="de-DE" sz="1800" b="0" i="0"/>
              <a:t> dazu.</a:t>
            </a:r>
            <a:br>
              <a:rPr lang="de-CH" altLang="de-DE" sz="1800" b="0" i="0"/>
            </a:br>
            <a:endParaRPr lang="de-CH" altLang="de-DE" sz="800" b="0" i="0"/>
          </a:p>
          <a:p>
            <a:pPr eaLnBrk="1" hangingPunct="1">
              <a:spcBef>
                <a:spcPct val="0"/>
              </a:spcBef>
              <a:buFontTx/>
              <a:buNone/>
            </a:pPr>
            <a:r>
              <a:rPr lang="de-CH" altLang="de-DE" sz="1800">
                <a:solidFill>
                  <a:srgbClr val="FF0000"/>
                </a:solidFill>
              </a:rPr>
              <a:t>In der Wettfahrt:</a:t>
            </a:r>
          </a:p>
          <a:p>
            <a:pPr eaLnBrk="1" hangingPunct="1">
              <a:spcBef>
                <a:spcPct val="0"/>
              </a:spcBef>
              <a:buFontTx/>
              <a:buNone/>
            </a:pPr>
            <a:r>
              <a:rPr lang="de-CH" altLang="de-DE" sz="1800" b="0" i="0"/>
              <a:t>Ein Boot ist in der Wettfahrt vom </a:t>
            </a:r>
            <a:r>
              <a:rPr lang="de-CH" altLang="de-DE" sz="1800" b="0" i="0" u="sng"/>
              <a:t>Vorbereitungssignal</a:t>
            </a:r>
            <a:r>
              <a:rPr lang="de-CH" altLang="de-DE" sz="1800" b="0" i="0"/>
              <a:t> bis </a:t>
            </a:r>
            <a:r>
              <a:rPr lang="de-CH" altLang="de-DE" sz="1800" b="0"/>
              <a:t>durchs Ziel gegangen </a:t>
            </a:r>
            <a:r>
              <a:rPr lang="de-CH" altLang="de-DE" sz="1800" b="0" i="0"/>
              <a:t>und </a:t>
            </a:r>
            <a:r>
              <a:rPr lang="de-CH" altLang="de-DE" sz="1800" b="0" i="0" u="sng"/>
              <a:t>von den </a:t>
            </a:r>
            <a:r>
              <a:rPr lang="de-CH" altLang="de-DE" sz="1800" b="0" u="sng"/>
              <a:t>Zielbahnmarken</a:t>
            </a:r>
            <a:r>
              <a:rPr lang="de-CH" altLang="de-DE" sz="1800" b="0" i="0" u="sng"/>
              <a:t> frei.</a:t>
            </a:r>
            <a:endParaRPr lang="de-CH" altLang="de-DE" sz="1800" b="0" i="0"/>
          </a:p>
          <a:p>
            <a:pPr eaLnBrk="1" hangingPunct="1">
              <a:spcBef>
                <a:spcPct val="0"/>
              </a:spcBef>
              <a:buFontTx/>
              <a:buNone/>
            </a:pPr>
            <a:endParaRPr lang="de-CH" altLang="de-DE" sz="800" b="0" i="0"/>
          </a:p>
          <a:p>
            <a:pPr>
              <a:spcBef>
                <a:spcPct val="10000"/>
              </a:spcBef>
              <a:buFont typeface="Symbol" panose="05050102010706020507" pitchFamily="18" charset="2"/>
              <a:buNone/>
            </a:pPr>
            <a:r>
              <a:rPr lang="de-CH" altLang="de-DE" sz="1800" i="0">
                <a:solidFill>
                  <a:srgbClr val="FF3300"/>
                </a:solidFill>
                <a:sym typeface="Wingdings" panose="05000000000000000000" pitchFamily="2" charset="2"/>
              </a:rPr>
              <a:t>	</a:t>
            </a:r>
            <a:r>
              <a:rPr lang="de-CH" altLang="de-DE" sz="2000" i="0">
                <a:solidFill>
                  <a:srgbClr val="FF3300"/>
                </a:solidFill>
                <a:sym typeface="Wingdings" panose="05000000000000000000" pitchFamily="2" charset="2"/>
              </a:rPr>
              <a:t>  Die Kenntnis der Definitionen ist eine wichtige </a:t>
            </a:r>
            <a:br>
              <a:rPr lang="de-CH" altLang="de-DE" sz="2000" i="0">
                <a:solidFill>
                  <a:srgbClr val="FF3300"/>
                </a:solidFill>
                <a:sym typeface="Wingdings" panose="05000000000000000000" pitchFamily="2" charset="2"/>
              </a:rPr>
            </a:br>
            <a:r>
              <a:rPr lang="de-CH" altLang="de-DE" sz="2000" i="0">
                <a:solidFill>
                  <a:srgbClr val="FF3300"/>
                </a:solidFill>
                <a:sym typeface="Wingdings" panose="05000000000000000000" pitchFamily="2" charset="2"/>
              </a:rPr>
              <a:t>      	      Voraussetzung für das Verständnis der Regeln</a:t>
            </a:r>
          </a:p>
        </p:txBody>
      </p:sp>
      <p:sp>
        <p:nvSpPr>
          <p:cNvPr id="63494" name="Fußzeilenplatzhalter 1">
            <a:extLst>
              <a:ext uri="{FF2B5EF4-FFF2-40B4-BE49-F238E27FC236}">
                <a16:creationId xmlns:a16="http://schemas.microsoft.com/office/drawing/2014/main" id="{5FAD8B5B-ADEC-0BBF-EA96-0DDCAA49870C}"/>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Foliennummernplatzhalter 5">
            <a:extLst>
              <a:ext uri="{FF2B5EF4-FFF2-40B4-BE49-F238E27FC236}">
                <a16:creationId xmlns:a16="http://schemas.microsoft.com/office/drawing/2014/main" id="{77289950-2FBC-5651-D306-286EE12D0DA3}"/>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764AF092-2EED-40DA-940E-4307AC253878}" type="slidenum">
              <a:rPr lang="de-DE" altLang="de-DE" sz="1400"/>
              <a:pPr>
                <a:spcBef>
                  <a:spcPct val="0"/>
                </a:spcBef>
                <a:buFontTx/>
                <a:buNone/>
              </a:pPr>
              <a:t>27</a:t>
            </a:fld>
            <a:endParaRPr lang="de-DE" altLang="de-DE" sz="1400"/>
          </a:p>
        </p:txBody>
      </p:sp>
      <p:sp>
        <p:nvSpPr>
          <p:cNvPr id="65539" name="Text Box 2">
            <a:extLst>
              <a:ext uri="{FF2B5EF4-FFF2-40B4-BE49-F238E27FC236}">
                <a16:creationId xmlns:a16="http://schemas.microsoft.com/office/drawing/2014/main" id="{B1641577-88ED-E1A7-ABB1-7D2CAB88EBFF}"/>
              </a:ext>
            </a:extLst>
          </p:cNvPr>
          <p:cNvSpPr txBox="1">
            <a:spLocks noChangeArrowheads="1"/>
          </p:cNvSpPr>
          <p:nvPr/>
        </p:nvSpPr>
        <p:spPr bwMode="auto">
          <a:xfrm>
            <a:off x="546100" y="835025"/>
            <a:ext cx="8353425"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10000"/>
              </a:spcBef>
              <a:buFont typeface="Symbol" panose="05050102010706020507" pitchFamily="18" charset="2"/>
              <a:buNone/>
            </a:pPr>
            <a:r>
              <a:rPr lang="de-CH" altLang="de-DE" sz="1800">
                <a:solidFill>
                  <a:srgbClr val="FF0000"/>
                </a:solidFill>
              </a:rPr>
              <a:t>Freihalten:</a:t>
            </a:r>
            <a:br>
              <a:rPr lang="de-CH" altLang="de-DE" sz="1800">
                <a:solidFill>
                  <a:srgbClr val="FF0000"/>
                </a:solidFill>
              </a:rPr>
            </a:br>
            <a:r>
              <a:rPr lang="de-CH" altLang="de-DE" sz="1800" b="0" i="0"/>
              <a:t>So, dass das andere Boot seinen Kurs </a:t>
            </a:r>
            <a:r>
              <a:rPr lang="de-CH" altLang="de-DE" sz="1800" b="0" i="0" u="sng"/>
              <a:t>ohne Ausweichmassnahmen</a:t>
            </a:r>
            <a:r>
              <a:rPr lang="de-CH" altLang="de-DE" sz="1800" b="0" i="0"/>
              <a:t> segeln kann, bzw. so, dass das Leeboot seinen Kurs in beide Richtungen ändern        könnte, ohne </a:t>
            </a:r>
            <a:r>
              <a:rPr lang="de-CH" altLang="de-DE" sz="1800" b="0" i="0" u="sng"/>
              <a:t>sofort</a:t>
            </a:r>
            <a:r>
              <a:rPr lang="de-CH" altLang="de-DE" sz="1800" b="0" i="0"/>
              <a:t> eine Berührung herzustellen.</a:t>
            </a:r>
            <a:br>
              <a:rPr lang="de-CH" altLang="de-DE" sz="1800" b="0" i="0"/>
            </a:br>
            <a:endParaRPr lang="de-CH" altLang="de-DE" sz="400" b="0" i="0"/>
          </a:p>
          <a:p>
            <a:pPr>
              <a:spcBef>
                <a:spcPct val="10000"/>
              </a:spcBef>
              <a:buFont typeface="Symbol" panose="05050102010706020507" pitchFamily="18" charset="2"/>
              <a:buNone/>
            </a:pPr>
            <a:r>
              <a:rPr lang="de-CH" altLang="de-DE" sz="1800">
                <a:solidFill>
                  <a:srgbClr val="FF0000"/>
                </a:solidFill>
              </a:rPr>
              <a:t>Raum:</a:t>
            </a:r>
            <a:br>
              <a:rPr lang="de-CH" altLang="de-DE" sz="1800" b="0" i="0">
                <a:solidFill>
                  <a:srgbClr val="FF0000"/>
                </a:solidFill>
              </a:rPr>
            </a:br>
            <a:r>
              <a:rPr lang="de-CH" altLang="de-DE" sz="1800" b="0" i="0"/>
              <a:t>Der Platz, den ein Boot unter den gegebenen Umständen benötigt, um bei</a:t>
            </a:r>
            <a:br>
              <a:rPr lang="de-CH" altLang="de-DE" sz="1800" b="0" i="0"/>
            </a:br>
            <a:r>
              <a:rPr lang="de-CH" altLang="de-DE" sz="1800" b="0" i="0"/>
              <a:t>Einhaltung des Wegerechts und Regel 31 </a:t>
            </a:r>
            <a:r>
              <a:rPr lang="de-CH" altLang="de-DE" sz="1800" b="0" i="0" u="sng"/>
              <a:t>unverzüglich in guter Seemannschaft</a:t>
            </a:r>
            <a:r>
              <a:rPr lang="de-CH" altLang="de-DE" sz="1800" b="0" i="0"/>
              <a:t>  manövrieren zu können.</a:t>
            </a:r>
          </a:p>
          <a:p>
            <a:pPr>
              <a:spcBef>
                <a:spcPct val="10000"/>
              </a:spcBef>
              <a:buFont typeface="Symbol" panose="05050102010706020507" pitchFamily="18" charset="2"/>
              <a:buNone/>
            </a:pPr>
            <a:r>
              <a:rPr lang="de-CH" altLang="de-DE" sz="400" b="0" i="0"/>
              <a:t> </a:t>
            </a:r>
          </a:p>
          <a:p>
            <a:pPr>
              <a:spcBef>
                <a:spcPct val="10000"/>
              </a:spcBef>
              <a:buFont typeface="Symbol" panose="05050102010706020507" pitchFamily="18" charset="2"/>
              <a:buNone/>
            </a:pPr>
            <a:r>
              <a:rPr lang="de-CH" altLang="de-DE" sz="1800">
                <a:solidFill>
                  <a:srgbClr val="FF0000"/>
                </a:solidFill>
              </a:rPr>
              <a:t>Bahnmarken-Raum:</a:t>
            </a:r>
            <a:br>
              <a:rPr lang="de-CH" altLang="de-DE" sz="1800" b="0" i="0"/>
            </a:br>
            <a:r>
              <a:rPr lang="de-CH" altLang="de-DE" sz="1800" b="0" i="0"/>
              <a:t>Der </a:t>
            </a:r>
            <a:r>
              <a:rPr lang="de-CH" altLang="de-DE" sz="1800" b="0"/>
              <a:t>Raum</a:t>
            </a:r>
            <a:r>
              <a:rPr lang="de-CH" altLang="de-DE" sz="1800" b="0" i="0"/>
              <a:t> für ein Boot, um auf seinem </a:t>
            </a:r>
            <a:r>
              <a:rPr lang="de-CH" altLang="de-DE" sz="1800" b="0"/>
              <a:t>richtigen Kurs </a:t>
            </a:r>
            <a:r>
              <a:rPr lang="de-CH" altLang="de-DE" sz="1800" b="0" i="0"/>
              <a:t>zur Bahnmarke zu segeln und die Bahnmarke zu runden, wie es zum Absegeln der Bahn notwendig ist. Nur bei </a:t>
            </a:r>
            <a:r>
              <a:rPr lang="de-CH" altLang="de-DE" sz="1800" b="0"/>
              <a:t>Innenüberlappung</a:t>
            </a:r>
            <a:r>
              <a:rPr lang="de-CH" altLang="de-DE" sz="1800" b="0" i="0"/>
              <a:t> in Luv ist eine Wende eingeschlossen.</a:t>
            </a:r>
            <a:br>
              <a:rPr lang="de-CH" altLang="de-DE" sz="1800" b="0" i="0"/>
            </a:br>
            <a:endParaRPr lang="de-CH" altLang="de-DE" sz="400" b="0" i="0"/>
          </a:p>
          <a:p>
            <a:pPr>
              <a:spcBef>
                <a:spcPct val="10000"/>
              </a:spcBef>
              <a:buFont typeface="Symbol" panose="05050102010706020507" pitchFamily="18" charset="2"/>
              <a:buNone/>
            </a:pPr>
            <a:r>
              <a:rPr lang="de-CH" altLang="de-DE" sz="1800">
                <a:solidFill>
                  <a:srgbClr val="FF0000"/>
                </a:solidFill>
              </a:rPr>
              <a:t>Anliegen:</a:t>
            </a:r>
            <a:br>
              <a:rPr lang="de-CH" altLang="de-DE" sz="1800">
                <a:solidFill>
                  <a:srgbClr val="FF0000"/>
                </a:solidFill>
              </a:rPr>
            </a:br>
            <a:r>
              <a:rPr lang="de-CH" altLang="de-DE" sz="1800" b="0" i="0"/>
              <a:t>Wenn ein Boot eine Bahnmarke in Luv auf der richtigen Seite passieren kann, ohne wenden zu müssen.</a:t>
            </a:r>
          </a:p>
          <a:p>
            <a:pPr>
              <a:spcBef>
                <a:spcPct val="10000"/>
              </a:spcBef>
              <a:buFont typeface="Symbol" panose="05050102010706020507" pitchFamily="18" charset="2"/>
              <a:buNone/>
            </a:pPr>
            <a:r>
              <a:rPr lang="de-CH" altLang="de-DE" sz="1800">
                <a:solidFill>
                  <a:srgbClr val="FF0000"/>
                </a:solidFill>
              </a:rPr>
              <a:t>Zone:</a:t>
            </a:r>
            <a:br>
              <a:rPr lang="de-CH" altLang="de-DE" sz="1800">
                <a:solidFill>
                  <a:srgbClr val="FF0000"/>
                </a:solidFill>
              </a:rPr>
            </a:br>
            <a:r>
              <a:rPr lang="de-CH" altLang="de-DE" sz="1800" b="0" i="0">
                <a:sym typeface="Wingdings 3" panose="05040102010807070707" pitchFamily="18" charset="2"/>
              </a:rPr>
              <a:t>Bereich rund um eine </a:t>
            </a:r>
            <a:r>
              <a:rPr lang="de-CH" altLang="de-DE" sz="1800" b="0">
                <a:sym typeface="Wingdings 3" panose="05040102010807070707" pitchFamily="18" charset="2"/>
              </a:rPr>
              <a:t>Bahnmarke</a:t>
            </a:r>
            <a:r>
              <a:rPr lang="de-CH" altLang="de-DE" sz="1800" b="0" i="0">
                <a:sym typeface="Wingdings 3" panose="05040102010807070707" pitchFamily="18" charset="2"/>
              </a:rPr>
              <a:t> innerhalb von </a:t>
            </a:r>
            <a:r>
              <a:rPr lang="de-CH" altLang="de-DE" sz="1800" b="0" i="0" u="sng">
                <a:sym typeface="Wingdings 3" panose="05040102010807070707" pitchFamily="18" charset="2"/>
              </a:rPr>
              <a:t>drei</a:t>
            </a:r>
            <a:r>
              <a:rPr lang="de-CH" altLang="de-DE" sz="1800" i="0" u="sng">
                <a:sym typeface="Wingdings 3" panose="05040102010807070707" pitchFamily="18" charset="2"/>
              </a:rPr>
              <a:t> </a:t>
            </a:r>
            <a:r>
              <a:rPr lang="de-CH" altLang="de-DE" sz="1800" b="0" i="0" u="sng">
                <a:sym typeface="Wingdings 3" panose="05040102010807070707" pitchFamily="18" charset="2"/>
              </a:rPr>
              <a:t>Rumpflängen</a:t>
            </a:r>
            <a:r>
              <a:rPr lang="de-CH" altLang="de-DE" sz="1800" b="0" i="0">
                <a:sym typeface="Wingdings 3" panose="05040102010807070707" pitchFamily="18" charset="2"/>
              </a:rPr>
              <a:t> des näherliegenden Bootes.</a:t>
            </a:r>
            <a:endParaRPr lang="de-CH" altLang="de-DE" sz="400" b="0" u="sng"/>
          </a:p>
        </p:txBody>
      </p:sp>
      <p:sp>
        <p:nvSpPr>
          <p:cNvPr id="65540" name="Rectangle 3">
            <a:extLst>
              <a:ext uri="{FF2B5EF4-FFF2-40B4-BE49-F238E27FC236}">
                <a16:creationId xmlns:a16="http://schemas.microsoft.com/office/drawing/2014/main" id="{7D1DE38A-334E-35BF-F3E7-424CEA6EAEA0}"/>
              </a:ext>
            </a:extLst>
          </p:cNvPr>
          <p:cNvSpPr>
            <a:spLocks noChangeArrowheads="1"/>
          </p:cNvSpPr>
          <p:nvPr/>
        </p:nvSpPr>
        <p:spPr bwMode="auto">
          <a:xfrm>
            <a:off x="395288" y="230188"/>
            <a:ext cx="63373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44450" rIns="0" bIns="44450">
            <a:spAutoFit/>
          </a:bodyPr>
          <a:lstStyle>
            <a:lvl1pPr marL="98425" defTabSz="762000">
              <a:spcBef>
                <a:spcPct val="20000"/>
              </a:spcBef>
              <a:buChar char="•"/>
              <a:tabLst>
                <a:tab pos="4768850" algn="r"/>
              </a:tabLst>
              <a:defRPr sz="3200">
                <a:solidFill>
                  <a:schemeClr val="tx1"/>
                </a:solidFill>
                <a:latin typeface="Arial" panose="020B0604020202020204" pitchFamily="34" charset="0"/>
              </a:defRPr>
            </a:lvl1pPr>
            <a:lvl2pPr marL="742950" indent="-285750" defTabSz="762000">
              <a:spcBef>
                <a:spcPct val="20000"/>
              </a:spcBef>
              <a:buChar char="–"/>
              <a:tabLst>
                <a:tab pos="4768850" algn="r"/>
              </a:tabLst>
              <a:defRPr sz="2800">
                <a:solidFill>
                  <a:schemeClr val="tx1"/>
                </a:solidFill>
                <a:latin typeface="Arial" panose="020B0604020202020204" pitchFamily="34" charset="0"/>
              </a:defRPr>
            </a:lvl2pPr>
            <a:lvl3pPr marL="1143000" indent="-228600" defTabSz="762000">
              <a:spcBef>
                <a:spcPct val="20000"/>
              </a:spcBef>
              <a:buChar char="•"/>
              <a:tabLst>
                <a:tab pos="4768850" algn="r"/>
              </a:tabLst>
              <a:defRPr sz="2400">
                <a:solidFill>
                  <a:schemeClr val="tx1"/>
                </a:solidFill>
                <a:latin typeface="Arial" panose="020B0604020202020204" pitchFamily="34" charset="0"/>
              </a:defRPr>
            </a:lvl3pPr>
            <a:lvl4pPr marL="1600200" indent="-228600" defTabSz="762000">
              <a:spcBef>
                <a:spcPct val="20000"/>
              </a:spcBef>
              <a:buChar char="–"/>
              <a:tabLst>
                <a:tab pos="4768850" algn="r"/>
              </a:tabLst>
              <a:defRPr sz="2000">
                <a:solidFill>
                  <a:schemeClr val="tx1"/>
                </a:solidFill>
                <a:latin typeface="Arial" panose="020B0604020202020204" pitchFamily="34" charset="0"/>
              </a:defRPr>
            </a:lvl4pPr>
            <a:lvl5pPr marL="2057400" indent="-228600" defTabSz="762000">
              <a:spcBef>
                <a:spcPct val="20000"/>
              </a:spcBef>
              <a:buChar char="»"/>
              <a:tabLst>
                <a:tab pos="4768850" algn="r"/>
              </a:tabLst>
              <a:defRPr sz="2000">
                <a:solidFill>
                  <a:schemeClr val="tx1"/>
                </a:solidFill>
                <a:latin typeface="Arial" panose="020B0604020202020204" pitchFamily="34" charset="0"/>
              </a:defRPr>
            </a:lvl5pPr>
            <a:lvl6pPr marL="2514600" indent="-228600" defTabSz="762000" eaLnBrk="0" fontAlgn="base" hangingPunct="0">
              <a:spcBef>
                <a:spcPct val="20000"/>
              </a:spcBef>
              <a:spcAft>
                <a:spcPct val="0"/>
              </a:spcAft>
              <a:buChar char="»"/>
              <a:tabLst>
                <a:tab pos="4768850" algn="r"/>
              </a:tabLst>
              <a:defRPr sz="2000">
                <a:solidFill>
                  <a:schemeClr val="tx1"/>
                </a:solidFill>
                <a:latin typeface="Arial" panose="020B0604020202020204" pitchFamily="34" charset="0"/>
              </a:defRPr>
            </a:lvl6pPr>
            <a:lvl7pPr marL="2971800" indent="-228600" defTabSz="762000" eaLnBrk="0" fontAlgn="base" hangingPunct="0">
              <a:spcBef>
                <a:spcPct val="20000"/>
              </a:spcBef>
              <a:spcAft>
                <a:spcPct val="0"/>
              </a:spcAft>
              <a:buChar char="»"/>
              <a:tabLst>
                <a:tab pos="4768850" algn="r"/>
              </a:tabLst>
              <a:defRPr sz="2000">
                <a:solidFill>
                  <a:schemeClr val="tx1"/>
                </a:solidFill>
                <a:latin typeface="Arial" panose="020B0604020202020204" pitchFamily="34" charset="0"/>
              </a:defRPr>
            </a:lvl7pPr>
            <a:lvl8pPr marL="3429000" indent="-228600" defTabSz="762000" eaLnBrk="0" fontAlgn="base" hangingPunct="0">
              <a:spcBef>
                <a:spcPct val="20000"/>
              </a:spcBef>
              <a:spcAft>
                <a:spcPct val="0"/>
              </a:spcAft>
              <a:buChar char="»"/>
              <a:tabLst>
                <a:tab pos="4768850" algn="r"/>
              </a:tabLst>
              <a:defRPr sz="2000">
                <a:solidFill>
                  <a:schemeClr val="tx1"/>
                </a:solidFill>
                <a:latin typeface="Arial" panose="020B0604020202020204" pitchFamily="34" charset="0"/>
              </a:defRPr>
            </a:lvl8pPr>
            <a:lvl9pPr marL="3886200" indent="-228600" defTabSz="762000" eaLnBrk="0" fontAlgn="base" hangingPunct="0">
              <a:spcBef>
                <a:spcPct val="20000"/>
              </a:spcBef>
              <a:spcAft>
                <a:spcPct val="0"/>
              </a:spcAft>
              <a:buChar char="»"/>
              <a:tabLst>
                <a:tab pos="4768850" algn="r"/>
              </a:tabLst>
              <a:defRPr sz="2000">
                <a:solidFill>
                  <a:schemeClr val="tx1"/>
                </a:solidFill>
                <a:latin typeface="Arial" panose="020B0604020202020204" pitchFamily="34" charset="0"/>
              </a:defRPr>
            </a:lvl9pPr>
          </a:lstStyle>
          <a:p>
            <a:pPr>
              <a:spcBef>
                <a:spcPct val="0"/>
              </a:spcBef>
              <a:buFontTx/>
              <a:buNone/>
            </a:pPr>
            <a:r>
              <a:rPr lang="de-DE" altLang="de-DE" sz="2400" i="0"/>
              <a:t>Definitionen  </a:t>
            </a:r>
            <a:r>
              <a:rPr lang="de-DE" altLang="de-DE" sz="2400" b="0" i="0"/>
              <a:t>(Kurzfassung, Beispiele)</a:t>
            </a:r>
          </a:p>
        </p:txBody>
      </p:sp>
      <p:sp>
        <p:nvSpPr>
          <p:cNvPr id="65541" name="Fußzeilenplatzhalter 1">
            <a:extLst>
              <a:ext uri="{FF2B5EF4-FFF2-40B4-BE49-F238E27FC236}">
                <a16:creationId xmlns:a16="http://schemas.microsoft.com/office/drawing/2014/main" id="{A35F766E-6026-AA56-7A06-46F5F583E756}"/>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liennummernplatzhalter 3">
            <a:extLst>
              <a:ext uri="{FF2B5EF4-FFF2-40B4-BE49-F238E27FC236}">
                <a16:creationId xmlns:a16="http://schemas.microsoft.com/office/drawing/2014/main" id="{1499E9D7-3123-0795-DC44-5202D661FFD2}"/>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0D844C09-4250-4577-8D48-323CB6E040E7}" type="slidenum">
              <a:rPr lang="de-DE" altLang="de-DE" sz="1400"/>
              <a:pPr>
                <a:spcBef>
                  <a:spcPct val="0"/>
                </a:spcBef>
                <a:buFontTx/>
                <a:buNone/>
              </a:pPr>
              <a:t>3</a:t>
            </a:fld>
            <a:endParaRPr lang="de-DE" altLang="de-DE" sz="1400"/>
          </a:p>
        </p:txBody>
      </p:sp>
      <p:sp>
        <p:nvSpPr>
          <p:cNvPr id="17411" name="Text Box 2">
            <a:extLst>
              <a:ext uri="{FF2B5EF4-FFF2-40B4-BE49-F238E27FC236}">
                <a16:creationId xmlns:a16="http://schemas.microsoft.com/office/drawing/2014/main" id="{E8329C27-A5AA-A5AE-9FA0-0D6BF99568C0}"/>
              </a:ext>
            </a:extLst>
          </p:cNvPr>
          <p:cNvSpPr txBox="1">
            <a:spLocks noChangeArrowheads="1"/>
          </p:cNvSpPr>
          <p:nvPr/>
        </p:nvSpPr>
        <p:spPr bwMode="auto">
          <a:xfrm>
            <a:off x="539750" y="1196975"/>
            <a:ext cx="33115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FontTx/>
              <a:buNone/>
            </a:pPr>
            <a:r>
              <a:rPr lang="de-DE" altLang="de-DE" b="0" i="0">
                <a:latin typeface="Arial Black" panose="020B0A04020102020204" pitchFamily="34" charset="0"/>
              </a:rPr>
              <a:t>Einführung</a:t>
            </a:r>
            <a:endParaRPr lang="de-DE" altLang="de-DE" i="0"/>
          </a:p>
        </p:txBody>
      </p:sp>
      <p:sp>
        <p:nvSpPr>
          <p:cNvPr id="17412" name="Text Box 3">
            <a:extLst>
              <a:ext uri="{FF2B5EF4-FFF2-40B4-BE49-F238E27FC236}">
                <a16:creationId xmlns:a16="http://schemas.microsoft.com/office/drawing/2014/main" id="{5B7ADD54-0290-2793-BC0B-AEBB0D406650}"/>
              </a:ext>
            </a:extLst>
          </p:cNvPr>
          <p:cNvSpPr txBox="1">
            <a:spLocks noChangeArrowheads="1"/>
          </p:cNvSpPr>
          <p:nvPr/>
        </p:nvSpPr>
        <p:spPr bwMode="auto">
          <a:xfrm>
            <a:off x="611188" y="1989138"/>
            <a:ext cx="8353425" cy="421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FontTx/>
              <a:buNone/>
            </a:pPr>
            <a:r>
              <a:rPr lang="de-DE" altLang="de-DE" sz="2800" i="0">
                <a:solidFill>
                  <a:srgbClr val="FF0000"/>
                </a:solidFill>
              </a:rPr>
              <a:t>Zielsetzung:</a:t>
            </a:r>
          </a:p>
          <a:p>
            <a:pPr>
              <a:spcBef>
                <a:spcPct val="50000"/>
              </a:spcBef>
              <a:buFontTx/>
              <a:buNone/>
            </a:pPr>
            <a:r>
              <a:rPr lang="de-DE" altLang="de-DE" sz="2400" b="0" i="0"/>
              <a:t>Der Kurs III-NRO beleuchtet die Wettfahrtorganisation und den Ablauf einer Wettfahrt-Serie aus der Sicht des Wettfahrtleiters: 	</a:t>
            </a:r>
          </a:p>
          <a:p>
            <a:pPr>
              <a:spcBef>
                <a:spcPct val="50000"/>
              </a:spcBef>
              <a:buFontTx/>
              <a:buNone/>
            </a:pPr>
            <a:r>
              <a:rPr lang="de-DE" altLang="de-DE" sz="2400" b="0" i="0">
                <a:sym typeface="Monotype Sorts" pitchFamily="2" charset="2"/>
              </a:rPr>
              <a:t>  Vertiefter Einblick in die WR  </a:t>
            </a:r>
            <a:br>
              <a:rPr lang="de-DE" altLang="de-DE" sz="2400" b="0" i="0">
                <a:sym typeface="Monotype Sorts" pitchFamily="2" charset="2"/>
              </a:rPr>
            </a:br>
            <a:r>
              <a:rPr lang="de-DE" altLang="de-DE" sz="2400" b="0" i="0">
                <a:sym typeface="Monotype Sorts" pitchFamily="2" charset="2"/>
              </a:rPr>
              <a:t>	(speziell Teil 3, 4, 6, Anhänge A, G, H, J, K, L)</a:t>
            </a:r>
          </a:p>
          <a:p>
            <a:pPr>
              <a:spcBef>
                <a:spcPct val="50000"/>
              </a:spcBef>
              <a:buFontTx/>
              <a:buNone/>
            </a:pPr>
            <a:r>
              <a:rPr lang="de-DE" altLang="de-DE" sz="2400" b="0" i="0">
                <a:sym typeface="Monotype Sorts" pitchFamily="2" charset="2"/>
              </a:rPr>
              <a:t>  Korrekte Vorbereitung und Durchführung von Regatten</a:t>
            </a:r>
          </a:p>
          <a:p>
            <a:pPr>
              <a:spcBef>
                <a:spcPct val="50000"/>
              </a:spcBef>
              <a:buFontTx/>
              <a:buNone/>
            </a:pPr>
            <a:r>
              <a:rPr lang="de-DE" altLang="de-DE" sz="2400" b="0" i="0">
                <a:sym typeface="Monotype Sorts" pitchFamily="2" charset="2"/>
              </a:rPr>
              <a:t>  Effiziente Wettfahrtleitung und</a:t>
            </a:r>
            <a:br>
              <a:rPr lang="de-DE" altLang="de-DE" sz="2400" b="0" i="0">
                <a:sym typeface="Monotype Sorts" pitchFamily="2" charset="2"/>
              </a:rPr>
            </a:br>
            <a:r>
              <a:rPr lang="de-DE" altLang="de-DE" sz="2400" b="0" i="0">
                <a:sym typeface="Monotype Sorts" pitchFamily="2" charset="2"/>
              </a:rPr>
              <a:t>      kompetente Entscheidungen auf dem Wasser</a:t>
            </a:r>
          </a:p>
        </p:txBody>
      </p:sp>
      <p:sp>
        <p:nvSpPr>
          <p:cNvPr id="17413" name="WordArt 4">
            <a:extLst>
              <a:ext uri="{FF2B5EF4-FFF2-40B4-BE49-F238E27FC236}">
                <a16:creationId xmlns:a16="http://schemas.microsoft.com/office/drawing/2014/main" id="{31950DF7-B538-7B50-453F-C7593F11BC95}"/>
              </a:ext>
            </a:extLst>
          </p:cNvPr>
          <p:cNvSpPr>
            <a:spLocks noChangeArrowheads="1" noChangeShapeType="1" noTextEdit="1"/>
          </p:cNvSpPr>
          <p:nvPr/>
        </p:nvSpPr>
        <p:spPr bwMode="auto">
          <a:xfrm>
            <a:off x="539750" y="404813"/>
            <a:ext cx="3671888" cy="431800"/>
          </a:xfrm>
          <a:prstGeom prst="rect">
            <a:avLst/>
          </a:prstGeom>
        </p:spPr>
        <p:txBody>
          <a:bodyPr wrap="none" fromWordArt="1">
            <a:prstTxWarp prst="textPlain">
              <a:avLst>
                <a:gd name="adj" fmla="val 50000"/>
              </a:avLst>
            </a:prstTxWarp>
          </a:bodyPr>
          <a:lstStyle/>
          <a:p>
            <a:pPr algn="ctr"/>
            <a:r>
              <a:rPr lang="en-US" sz="2400" kern="10">
                <a:ln w="19050">
                  <a:solidFill>
                    <a:srgbClr val="FF66FF"/>
                  </a:solidFill>
                  <a:round/>
                  <a:headEnd/>
                  <a:tailEnd/>
                </a:ln>
                <a:solidFill>
                  <a:srgbClr val="009999"/>
                </a:solidFill>
                <a:effectLst>
                  <a:outerShdw dist="35921" dir="2700000" algn="ctr" rotWithShape="0">
                    <a:srgbClr val="990000"/>
                  </a:outerShdw>
                </a:effectLst>
                <a:latin typeface="Arial Unicode MS" panose="020B0604020202020204" pitchFamily="34" charset="-128"/>
                <a:ea typeface="Arial Unicode MS" panose="020B0604020202020204" pitchFamily="34" charset="-128"/>
                <a:cs typeface="Arial Unicode MS" panose="020B0604020202020204" pitchFamily="34" charset="-128"/>
              </a:rPr>
              <a:t>Wettfahrtleitungen</a:t>
            </a:r>
          </a:p>
        </p:txBody>
      </p:sp>
      <p:sp>
        <p:nvSpPr>
          <p:cNvPr id="17414" name="Fußzeilenplatzhalter 1">
            <a:extLst>
              <a:ext uri="{FF2B5EF4-FFF2-40B4-BE49-F238E27FC236}">
                <a16:creationId xmlns:a16="http://schemas.microsoft.com/office/drawing/2014/main" id="{396EE536-A9A3-53BE-B686-98BDB8EAD773}"/>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liennummernplatzhalter 3">
            <a:extLst>
              <a:ext uri="{FF2B5EF4-FFF2-40B4-BE49-F238E27FC236}">
                <a16:creationId xmlns:a16="http://schemas.microsoft.com/office/drawing/2014/main" id="{FFC4031A-8E79-66E2-101B-0BD83140081D}"/>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83889B17-451E-4FC4-9D25-AFDD302E3741}" type="slidenum">
              <a:rPr lang="de-DE" altLang="de-DE" sz="1400"/>
              <a:pPr>
                <a:spcBef>
                  <a:spcPct val="0"/>
                </a:spcBef>
                <a:buFontTx/>
                <a:buNone/>
              </a:pPr>
              <a:t>4</a:t>
            </a:fld>
            <a:endParaRPr lang="de-DE" altLang="de-DE" sz="1400"/>
          </a:p>
        </p:txBody>
      </p:sp>
      <p:sp>
        <p:nvSpPr>
          <p:cNvPr id="18435" name="Text Box 4">
            <a:extLst>
              <a:ext uri="{FF2B5EF4-FFF2-40B4-BE49-F238E27FC236}">
                <a16:creationId xmlns:a16="http://schemas.microsoft.com/office/drawing/2014/main" id="{DDF7F8F7-291A-7EBB-C324-BE0C0B0F6714}"/>
              </a:ext>
            </a:extLst>
          </p:cNvPr>
          <p:cNvSpPr txBox="1">
            <a:spLocks noChangeArrowheads="1"/>
          </p:cNvSpPr>
          <p:nvPr/>
        </p:nvSpPr>
        <p:spPr bwMode="auto">
          <a:xfrm>
            <a:off x="827088" y="404813"/>
            <a:ext cx="496887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sz="2800" b="0" i="0">
                <a:latin typeface="Arial Black" panose="020B0A04020102020204" pitchFamily="34" charset="0"/>
              </a:rPr>
              <a:t>Teil 1</a:t>
            </a:r>
          </a:p>
          <a:p>
            <a:pPr eaLnBrk="1" hangingPunct="1">
              <a:spcBef>
                <a:spcPct val="50000"/>
              </a:spcBef>
              <a:buFontTx/>
              <a:buNone/>
            </a:pPr>
            <a:r>
              <a:rPr lang="de-CH" altLang="de-DE" sz="4000" b="0" i="0">
                <a:latin typeface="Arial Black" panose="020B0A04020102020204" pitchFamily="34" charset="0"/>
              </a:rPr>
              <a:t>Grundlagen</a:t>
            </a:r>
            <a:endParaRPr lang="de-DE" altLang="de-DE" sz="4000" b="0" i="0">
              <a:latin typeface="Arial Black" panose="020B0A04020102020204" pitchFamily="34" charset="0"/>
            </a:endParaRPr>
          </a:p>
        </p:txBody>
      </p:sp>
      <p:sp>
        <p:nvSpPr>
          <p:cNvPr id="18436" name="Text Box 5">
            <a:extLst>
              <a:ext uri="{FF2B5EF4-FFF2-40B4-BE49-F238E27FC236}">
                <a16:creationId xmlns:a16="http://schemas.microsoft.com/office/drawing/2014/main" id="{76B88C0B-F08B-B16F-9133-E00E61C678BE}"/>
              </a:ext>
            </a:extLst>
          </p:cNvPr>
          <p:cNvSpPr txBox="1">
            <a:spLocks noChangeArrowheads="1"/>
          </p:cNvSpPr>
          <p:nvPr/>
        </p:nvSpPr>
        <p:spPr bwMode="auto">
          <a:xfrm>
            <a:off x="971550" y="1989138"/>
            <a:ext cx="7632700" cy="455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sz="2800" i="0"/>
              <a:t>1.  Die Segler-Verbände</a:t>
            </a:r>
            <a:br>
              <a:rPr lang="de-CH" altLang="de-DE" sz="2400" i="0"/>
            </a:br>
            <a:r>
              <a:rPr lang="de-CH" altLang="de-DE" sz="2400" i="0"/>
              <a:t>	1.1  World Sailing </a:t>
            </a:r>
            <a:br>
              <a:rPr lang="de-CH" altLang="de-DE" sz="2400" i="0"/>
            </a:br>
            <a:r>
              <a:rPr lang="de-CH" altLang="de-DE" sz="2400" i="0"/>
              <a:t>	1.2  Swiss Sailing</a:t>
            </a:r>
            <a:br>
              <a:rPr lang="de-CH" altLang="de-DE" sz="2400" i="0"/>
            </a:br>
            <a:r>
              <a:rPr lang="de-CH" altLang="de-DE" sz="2400" i="0"/>
              <a:t>	1.3  Regionalverbände</a:t>
            </a:r>
          </a:p>
          <a:p>
            <a:pPr eaLnBrk="1" hangingPunct="1">
              <a:spcBef>
                <a:spcPct val="50000"/>
              </a:spcBef>
              <a:buFontTx/>
              <a:buNone/>
            </a:pPr>
            <a:r>
              <a:rPr lang="de-CH" altLang="de-DE" sz="2800" i="0"/>
              <a:t>2.  Regeln und Vorschriften</a:t>
            </a:r>
            <a:br>
              <a:rPr lang="de-CH" altLang="de-DE" sz="2800" i="0"/>
            </a:br>
            <a:r>
              <a:rPr lang="de-CH" altLang="de-DE" sz="2800" i="0"/>
              <a:t>	</a:t>
            </a:r>
            <a:r>
              <a:rPr lang="de-CH" altLang="de-DE" sz="2400" i="0"/>
              <a:t>2.1  Wichtige Begriffe</a:t>
            </a:r>
            <a:br>
              <a:rPr lang="de-CH" altLang="de-DE" sz="2400" i="0"/>
            </a:br>
            <a:r>
              <a:rPr lang="de-CH" altLang="de-DE" sz="2400" i="0"/>
              <a:t>	2.2  Reglemente WS</a:t>
            </a:r>
            <a:br>
              <a:rPr lang="de-CH" altLang="de-DE" sz="2400" i="0"/>
            </a:br>
            <a:r>
              <a:rPr lang="de-CH" altLang="de-DE" sz="2400" i="0"/>
              <a:t>	2.3  Reglemente Swiss Sailing</a:t>
            </a:r>
            <a:br>
              <a:rPr lang="de-CH" altLang="de-DE" sz="2400" i="0"/>
            </a:br>
            <a:r>
              <a:rPr lang="de-CH" altLang="de-DE" sz="2400" i="0"/>
              <a:t>	2.4  Die Wettfahrtregeln – WR Segeln</a:t>
            </a:r>
            <a:br>
              <a:rPr lang="de-CH" altLang="de-DE" sz="2400" i="0"/>
            </a:br>
            <a:r>
              <a:rPr lang="de-CH" altLang="de-DE" sz="2400" i="0"/>
              <a:t>	2.5  Neue oder geänderte Regeln</a:t>
            </a:r>
            <a:br>
              <a:rPr lang="de-CH" altLang="de-DE" sz="2400" i="0"/>
            </a:br>
            <a:r>
              <a:rPr lang="de-CH" altLang="de-DE" sz="2400" i="0"/>
              <a:t>	</a:t>
            </a:r>
            <a:endParaRPr lang="de-DE" altLang="de-DE" sz="2400" i="0"/>
          </a:p>
        </p:txBody>
      </p:sp>
      <p:sp>
        <p:nvSpPr>
          <p:cNvPr id="18437" name="Fußzeilenplatzhalter 1">
            <a:extLst>
              <a:ext uri="{FF2B5EF4-FFF2-40B4-BE49-F238E27FC236}">
                <a16:creationId xmlns:a16="http://schemas.microsoft.com/office/drawing/2014/main" id="{7FB8EA9A-1E9B-4F7C-D3BC-AE0F841CACFA}"/>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pic>
        <p:nvPicPr>
          <p:cNvPr id="18438" name="Grafik 1">
            <a:extLst>
              <a:ext uri="{FF2B5EF4-FFF2-40B4-BE49-F238E27FC236}">
                <a16:creationId xmlns:a16="http://schemas.microsoft.com/office/drawing/2014/main" id="{B214BD62-221D-C468-D1B8-862A7326A8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4000" y="1392238"/>
            <a:ext cx="1712913" cy="105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Grafik 2">
            <a:extLst>
              <a:ext uri="{FF2B5EF4-FFF2-40B4-BE49-F238E27FC236}">
                <a16:creationId xmlns:a16="http://schemas.microsoft.com/office/drawing/2014/main" id="{306C5F8A-15E1-E965-6F3B-BDE88795F8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488" y="2733675"/>
            <a:ext cx="10239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liennummernplatzhalter 3">
            <a:extLst>
              <a:ext uri="{FF2B5EF4-FFF2-40B4-BE49-F238E27FC236}">
                <a16:creationId xmlns:a16="http://schemas.microsoft.com/office/drawing/2014/main" id="{67C399B4-42B7-7155-91E6-06B730050A58}"/>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11EDE1AA-7B62-4645-ABEA-6F828D944F7C}" type="slidenum">
              <a:rPr lang="de-DE" altLang="de-DE" sz="1400"/>
              <a:pPr>
                <a:spcBef>
                  <a:spcPct val="0"/>
                </a:spcBef>
                <a:buFontTx/>
                <a:buNone/>
              </a:pPr>
              <a:t>5</a:t>
            </a:fld>
            <a:endParaRPr lang="de-DE" altLang="de-DE" sz="1400"/>
          </a:p>
        </p:txBody>
      </p:sp>
      <p:sp>
        <p:nvSpPr>
          <p:cNvPr id="20483" name="Text Box 2">
            <a:extLst>
              <a:ext uri="{FF2B5EF4-FFF2-40B4-BE49-F238E27FC236}">
                <a16:creationId xmlns:a16="http://schemas.microsoft.com/office/drawing/2014/main" id="{45556020-098B-E21B-2292-12486D33A9F9}"/>
              </a:ext>
            </a:extLst>
          </p:cNvPr>
          <p:cNvSpPr txBox="1">
            <a:spLocks noChangeArrowheads="1"/>
          </p:cNvSpPr>
          <p:nvPr/>
        </p:nvSpPr>
        <p:spPr bwMode="auto">
          <a:xfrm>
            <a:off x="539750" y="260350"/>
            <a:ext cx="58324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b="0" i="0">
                <a:latin typeface="Arial Black" panose="020B0A04020102020204" pitchFamily="34" charset="0"/>
              </a:rPr>
              <a:t>1.  Die Segler - Verbände</a:t>
            </a:r>
            <a:endParaRPr lang="de-DE" altLang="de-DE" b="0" i="0">
              <a:latin typeface="Arial Black" panose="020B0A04020102020204" pitchFamily="34" charset="0"/>
            </a:endParaRPr>
          </a:p>
        </p:txBody>
      </p:sp>
      <p:sp>
        <p:nvSpPr>
          <p:cNvPr id="20484" name="Text Box 3">
            <a:extLst>
              <a:ext uri="{FF2B5EF4-FFF2-40B4-BE49-F238E27FC236}">
                <a16:creationId xmlns:a16="http://schemas.microsoft.com/office/drawing/2014/main" id="{731D5A55-B5C4-2BD1-5A1D-357724EB4D97}"/>
              </a:ext>
            </a:extLst>
          </p:cNvPr>
          <p:cNvSpPr txBox="1">
            <a:spLocks noChangeArrowheads="1"/>
          </p:cNvSpPr>
          <p:nvPr/>
        </p:nvSpPr>
        <p:spPr bwMode="auto">
          <a:xfrm>
            <a:off x="539750" y="908050"/>
            <a:ext cx="8280400" cy="534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i="0"/>
              <a:t>1.1  World Sailing WS</a:t>
            </a:r>
          </a:p>
          <a:p>
            <a:pPr eaLnBrk="1" hangingPunct="1">
              <a:spcBef>
                <a:spcPct val="50000"/>
              </a:spcBef>
              <a:buFontTx/>
              <a:buNone/>
            </a:pPr>
            <a:br>
              <a:rPr lang="de-CH" altLang="de-DE" sz="1400" i="0"/>
            </a:br>
            <a:r>
              <a:rPr lang="de-DE" altLang="de-DE" sz="2400" i="0">
                <a:sym typeface="Wingdings 2" panose="05020102010507070707" pitchFamily="18" charset="2"/>
              </a:rPr>
              <a:t>  Zielsetzung</a:t>
            </a:r>
            <a:br>
              <a:rPr lang="de-DE" altLang="de-DE" sz="2400" i="0">
                <a:sym typeface="Wingdings 2" panose="05020102010507070707" pitchFamily="18" charset="2"/>
              </a:rPr>
            </a:br>
            <a:r>
              <a:rPr lang="de-DE" altLang="de-DE" sz="2400" i="0">
                <a:sym typeface="Wingdings 2" panose="05020102010507070707" pitchFamily="18" charset="2"/>
              </a:rPr>
              <a:t>	</a:t>
            </a:r>
            <a:r>
              <a:rPr lang="de-DE" altLang="de-DE" sz="2000" b="0" i="0">
                <a:sym typeface="Wingdings 2" panose="05020102010507070707" pitchFamily="18" charset="2"/>
              </a:rPr>
              <a:t>- Förderung des Segelsportes ohne Rücksicht auf Rasse,</a:t>
            </a:r>
            <a:br>
              <a:rPr lang="de-DE" altLang="de-DE" sz="2000" b="0" i="0">
                <a:sym typeface="Wingdings 2" panose="05020102010507070707" pitchFamily="18" charset="2"/>
              </a:rPr>
            </a:br>
            <a:r>
              <a:rPr lang="de-DE" altLang="de-DE" sz="2000" b="0" i="0">
                <a:sym typeface="Wingdings 2" panose="05020102010507070707" pitchFamily="18" charset="2"/>
              </a:rPr>
              <a:t>	   Religion oder Politik</a:t>
            </a:r>
            <a:br>
              <a:rPr lang="de-DE" altLang="de-DE" sz="2000" b="0" i="0">
                <a:sym typeface="Wingdings 2" panose="05020102010507070707" pitchFamily="18" charset="2"/>
              </a:rPr>
            </a:br>
            <a:r>
              <a:rPr lang="de-DE" altLang="de-DE" sz="2000" b="0" i="0">
                <a:sym typeface="Wingdings 2" panose="05020102010507070707" pitchFamily="18" charset="2"/>
              </a:rPr>
              <a:t>	- Erlassen von Regeln für Regattasegeln</a:t>
            </a:r>
            <a:br>
              <a:rPr lang="de-DE" altLang="de-DE" sz="2000" b="0" i="0">
                <a:sym typeface="Wingdings 2" panose="05020102010507070707" pitchFamily="18" charset="2"/>
              </a:rPr>
            </a:br>
            <a:r>
              <a:rPr lang="de-DE" altLang="de-DE" sz="2000" b="0" i="0">
                <a:sym typeface="Wingdings 2" panose="05020102010507070707" pitchFamily="18" charset="2"/>
              </a:rPr>
              <a:t>	- Erlassen von Regeln für internationale Klassen und</a:t>
            </a:r>
            <a:br>
              <a:rPr lang="de-DE" altLang="de-DE" sz="2000" b="0" i="0">
                <a:sym typeface="Wingdings 2" panose="05020102010507070707" pitchFamily="18" charset="2"/>
              </a:rPr>
            </a:br>
            <a:r>
              <a:rPr lang="de-DE" altLang="de-DE" sz="2000" b="0" i="0">
                <a:sym typeface="Wingdings 2" panose="05020102010507070707" pitchFamily="18" charset="2"/>
              </a:rPr>
              <a:t>	   die Vermessung von Regattabooten</a:t>
            </a:r>
            <a:br>
              <a:rPr lang="de-DE" altLang="de-DE" sz="2000" b="0" i="0">
                <a:sym typeface="Wingdings 2" panose="05020102010507070707" pitchFamily="18" charset="2"/>
              </a:rPr>
            </a:br>
            <a:r>
              <a:rPr lang="de-DE" altLang="de-DE" sz="2000" b="0" i="0">
                <a:sym typeface="Wingdings 2" panose="05020102010507070707" pitchFamily="18" charset="2"/>
              </a:rPr>
              <a:t>	- Organisation der olympischen Segelregatten und</a:t>
            </a:r>
            <a:br>
              <a:rPr lang="de-DE" altLang="de-DE" sz="2000" b="0" i="0">
                <a:sym typeface="Wingdings 2" panose="05020102010507070707" pitchFamily="18" charset="2"/>
              </a:rPr>
            </a:br>
            <a:r>
              <a:rPr lang="de-DE" altLang="de-DE" sz="2000" b="0" i="0">
                <a:sym typeface="Wingdings 2" panose="05020102010507070707" pitchFamily="18" charset="2"/>
              </a:rPr>
              <a:t>	   Überwachung von weiteren Meisterschaften</a:t>
            </a:r>
            <a:br>
              <a:rPr lang="de-DE" altLang="de-DE" sz="2000" b="0" i="0">
                <a:sym typeface="Wingdings 2" panose="05020102010507070707" pitchFamily="18" charset="2"/>
              </a:rPr>
            </a:br>
            <a:r>
              <a:rPr lang="de-DE" altLang="de-DE" sz="2000" b="0" i="0">
                <a:sym typeface="Wingdings 2" panose="05020102010507070707" pitchFamily="18" charset="2"/>
              </a:rPr>
              <a:t>	- Anbieten von administrativer Unterstützung für alle</a:t>
            </a:r>
            <a:br>
              <a:rPr lang="de-DE" altLang="de-DE" sz="2000" b="0" i="0">
                <a:sym typeface="Wingdings 2" panose="05020102010507070707" pitchFamily="18" charset="2"/>
              </a:rPr>
            </a:br>
            <a:r>
              <a:rPr lang="de-DE" altLang="de-DE" sz="2000" b="0" i="0">
                <a:sym typeface="Wingdings 2" panose="05020102010507070707" pitchFamily="18" charset="2"/>
              </a:rPr>
              <a:t>	   Organisationen im Segelsport jeglicher Art.</a:t>
            </a:r>
          </a:p>
          <a:p>
            <a:pPr eaLnBrk="1" hangingPunct="1">
              <a:spcBef>
                <a:spcPct val="50000"/>
              </a:spcBef>
              <a:buFontTx/>
              <a:buNone/>
            </a:pPr>
            <a:r>
              <a:rPr lang="de-DE" altLang="de-DE" sz="2400" i="0">
                <a:sym typeface="Wingdings 2" panose="05020102010507070707" pitchFamily="18" charset="2"/>
              </a:rPr>
              <a:t>  Mitglieder</a:t>
            </a:r>
            <a:br>
              <a:rPr lang="de-DE" altLang="de-DE" sz="2400" i="0">
                <a:sym typeface="Wingdings 2" panose="05020102010507070707" pitchFamily="18" charset="2"/>
              </a:rPr>
            </a:br>
            <a:r>
              <a:rPr lang="de-DE" altLang="de-DE" sz="2400" i="0">
                <a:sym typeface="Wingdings 2" panose="05020102010507070707" pitchFamily="18" charset="2"/>
              </a:rPr>
              <a:t>	</a:t>
            </a:r>
            <a:r>
              <a:rPr lang="de-DE" altLang="de-DE" sz="2000" b="0" i="0">
                <a:sym typeface="Wingdings 2" panose="05020102010507070707" pitchFamily="18" charset="2"/>
              </a:rPr>
              <a:t>Im Wesentlichen können Nationale Segler-Verbände</a:t>
            </a:r>
            <a:br>
              <a:rPr lang="de-DE" altLang="de-DE" sz="2000" b="0" i="0">
                <a:sym typeface="Wingdings 2" panose="05020102010507070707" pitchFamily="18" charset="2"/>
              </a:rPr>
            </a:br>
            <a:r>
              <a:rPr lang="de-DE" altLang="de-DE" sz="2000" b="0" i="0">
                <a:sym typeface="Wingdings 2" panose="05020102010507070707" pitchFamily="18" charset="2"/>
              </a:rPr>
              <a:t>	Mitglieder von WS werden.</a:t>
            </a:r>
            <a:endParaRPr lang="de-DE" altLang="de-DE" sz="2400" i="0">
              <a:sym typeface="Wingdings 2" panose="05020102010507070707" pitchFamily="18" charset="2"/>
            </a:endParaRPr>
          </a:p>
        </p:txBody>
      </p:sp>
      <p:sp>
        <p:nvSpPr>
          <p:cNvPr id="20485" name="Fußzeilenplatzhalter 1">
            <a:extLst>
              <a:ext uri="{FF2B5EF4-FFF2-40B4-BE49-F238E27FC236}">
                <a16:creationId xmlns:a16="http://schemas.microsoft.com/office/drawing/2014/main" id="{467A3F09-66CB-BCD0-05CF-F7ABC9418082}"/>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liennummernplatzhalter 3">
            <a:extLst>
              <a:ext uri="{FF2B5EF4-FFF2-40B4-BE49-F238E27FC236}">
                <a16:creationId xmlns:a16="http://schemas.microsoft.com/office/drawing/2014/main" id="{6C5FF926-B498-69E1-AE29-21D0CEDEDC50}"/>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6465AC55-1E2A-4925-B875-51A4C03A67D8}" type="slidenum">
              <a:rPr lang="de-DE" altLang="de-DE" sz="1400"/>
              <a:pPr>
                <a:spcBef>
                  <a:spcPct val="0"/>
                </a:spcBef>
                <a:buFontTx/>
                <a:buNone/>
              </a:pPr>
              <a:t>6</a:t>
            </a:fld>
            <a:endParaRPr lang="de-DE" altLang="de-DE" sz="1400"/>
          </a:p>
        </p:txBody>
      </p:sp>
      <p:sp>
        <p:nvSpPr>
          <p:cNvPr id="22531" name="Text Box 2">
            <a:extLst>
              <a:ext uri="{FF2B5EF4-FFF2-40B4-BE49-F238E27FC236}">
                <a16:creationId xmlns:a16="http://schemas.microsoft.com/office/drawing/2014/main" id="{B2B7E1EB-F678-B9BD-F403-EF5C54730423}"/>
              </a:ext>
            </a:extLst>
          </p:cNvPr>
          <p:cNvSpPr txBox="1">
            <a:spLocks noChangeArrowheads="1"/>
          </p:cNvSpPr>
          <p:nvPr/>
        </p:nvSpPr>
        <p:spPr bwMode="auto">
          <a:xfrm>
            <a:off x="96838" y="0"/>
            <a:ext cx="8434387"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i="0"/>
              <a:t>1.2  Swiss Sailing</a:t>
            </a:r>
            <a:br>
              <a:rPr lang="de-CH" altLang="de-DE" i="0"/>
            </a:br>
            <a:r>
              <a:rPr lang="de-CH" altLang="de-DE" i="0"/>
              <a:t>       </a:t>
            </a:r>
            <a:r>
              <a:rPr lang="de-CH" altLang="de-DE" sz="2800" i="0"/>
              <a:t>der Schweizerische Segelverband</a:t>
            </a:r>
            <a:endParaRPr lang="de-DE" altLang="de-DE" sz="2800" i="0"/>
          </a:p>
        </p:txBody>
      </p:sp>
      <p:sp>
        <p:nvSpPr>
          <p:cNvPr id="22532" name="Text Box 3">
            <a:extLst>
              <a:ext uri="{FF2B5EF4-FFF2-40B4-BE49-F238E27FC236}">
                <a16:creationId xmlns:a16="http://schemas.microsoft.com/office/drawing/2014/main" id="{1AB6DD28-0E13-ACDD-3760-E267BA199849}"/>
              </a:ext>
            </a:extLst>
          </p:cNvPr>
          <p:cNvSpPr txBox="1">
            <a:spLocks noChangeArrowheads="1"/>
          </p:cNvSpPr>
          <p:nvPr/>
        </p:nvSpPr>
        <p:spPr bwMode="auto">
          <a:xfrm>
            <a:off x="395288" y="1125538"/>
            <a:ext cx="8569325"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de-DE" sz="2400" b="0" i="0">
                <a:sym typeface="Wingdings 2" panose="05020102010507070707" pitchFamily="18" charset="2"/>
              </a:rPr>
              <a:t></a:t>
            </a:r>
            <a:r>
              <a:rPr lang="de-DE" altLang="de-DE" sz="2400" i="0">
                <a:sym typeface="Wingdings 2" panose="05020102010507070707" pitchFamily="18" charset="2"/>
              </a:rPr>
              <a:t>  Der Zweck von Swiss Sailing</a:t>
            </a:r>
            <a:br>
              <a:rPr lang="de-DE" altLang="de-DE" sz="2400" i="0">
                <a:sym typeface="Wingdings 2" panose="05020102010507070707" pitchFamily="18" charset="2"/>
              </a:rPr>
            </a:br>
            <a:r>
              <a:rPr lang="de-DE" altLang="de-DE" sz="2400" i="0">
                <a:sym typeface="Wingdings 2" panose="05020102010507070707" pitchFamily="18" charset="2"/>
              </a:rPr>
              <a:t>	</a:t>
            </a:r>
            <a:r>
              <a:rPr lang="de-DE" altLang="de-DE" sz="2000" b="0" i="0">
                <a:sym typeface="Wingdings 2" panose="05020102010507070707" pitchFamily="18" charset="2"/>
              </a:rPr>
              <a:t>- </a:t>
            </a:r>
            <a:r>
              <a:rPr lang="de-CH" altLang="de-DE" sz="2000" b="0" i="0">
                <a:sym typeface="Wingdings 2" panose="05020102010507070707" pitchFamily="18" charset="2"/>
              </a:rPr>
              <a:t>Swiss Sailing ist der Dachverband für alle windbetriebenen 		  Wassersportarten in der Schweiz.</a:t>
            </a:r>
            <a:br>
              <a:rPr lang="de-DE" altLang="de-DE" sz="2000" b="0" i="0">
                <a:sym typeface="Wingdings 2" panose="05020102010507070707" pitchFamily="18" charset="2"/>
              </a:rPr>
            </a:br>
            <a:r>
              <a:rPr lang="de-DE" altLang="de-DE" sz="2000" b="0" i="0">
                <a:sym typeface="Wingdings 2" panose="05020102010507070707" pitchFamily="18" charset="2"/>
              </a:rPr>
              <a:t>	- Swiss Sailing vertritt den Schweizer Segelsport gegenüber</a:t>
            </a:r>
            <a:br>
              <a:rPr lang="de-DE" altLang="de-DE" sz="2000" b="0" i="0">
                <a:sym typeface="Wingdings 2" panose="05020102010507070707" pitchFamily="18" charset="2"/>
              </a:rPr>
            </a:br>
            <a:r>
              <a:rPr lang="de-DE" altLang="de-DE" sz="2000" b="0" i="0">
                <a:sym typeface="Wingdings 2" panose="05020102010507070707" pitchFamily="18" charset="2"/>
              </a:rPr>
              <a:t>	  der Öffentlichkeit, den Behörden und den übergeordneten</a:t>
            </a:r>
            <a:br>
              <a:rPr lang="de-DE" altLang="de-DE" sz="2000" b="0" i="0">
                <a:sym typeface="Wingdings 2" panose="05020102010507070707" pitchFamily="18" charset="2"/>
              </a:rPr>
            </a:br>
            <a:r>
              <a:rPr lang="de-DE" altLang="de-DE" sz="2000" b="0" i="0">
                <a:sym typeface="Wingdings 2" panose="05020102010507070707" pitchFamily="18" charset="2"/>
              </a:rPr>
              <a:t>	  Fachverbänden.</a:t>
            </a:r>
            <a:br>
              <a:rPr lang="de-DE" altLang="de-DE" sz="2000" b="0" i="0">
                <a:sym typeface="Wingdings 2" panose="05020102010507070707" pitchFamily="18" charset="2"/>
              </a:rPr>
            </a:br>
            <a:r>
              <a:rPr lang="de-DE" altLang="de-DE" sz="2000" b="0" i="0">
                <a:sym typeface="Wingdings 2" panose="05020102010507070707" pitchFamily="18" charset="2"/>
              </a:rPr>
              <a:t>	- Swiss Sailing ist als nationale Autorität für den Segelsport</a:t>
            </a:r>
            <a:br>
              <a:rPr lang="de-DE" altLang="de-DE" sz="2000" b="0" i="0">
                <a:sym typeface="Wingdings 2" panose="05020102010507070707" pitchFamily="18" charset="2"/>
              </a:rPr>
            </a:br>
            <a:r>
              <a:rPr lang="de-DE" altLang="de-DE" sz="2000" b="0" i="0">
                <a:sym typeface="Wingdings 2" panose="05020102010507070707" pitchFamily="18" charset="2"/>
              </a:rPr>
              <a:t>	  Mitglied von World Sailing, EUROSAF und SWISS OLYMPIC.</a:t>
            </a:r>
          </a:p>
          <a:p>
            <a:pPr eaLnBrk="1" hangingPunct="1">
              <a:spcBef>
                <a:spcPct val="50000"/>
              </a:spcBef>
              <a:buFontTx/>
              <a:buNone/>
            </a:pPr>
            <a:r>
              <a:rPr lang="de-DE" altLang="de-DE" sz="2000" b="0" i="0">
                <a:sym typeface="Wingdings 2" panose="05020102010507070707" pitchFamily="18" charset="2"/>
              </a:rPr>
              <a:t>  </a:t>
            </a:r>
            <a:r>
              <a:rPr lang="de-DE" altLang="de-DE" sz="2400" i="0">
                <a:sym typeface="Wingdings 2" panose="05020102010507070707" pitchFamily="18" charset="2"/>
              </a:rPr>
              <a:t>Aufgaben von Swiss Sailing</a:t>
            </a:r>
            <a:br>
              <a:rPr lang="de-DE" altLang="de-DE" sz="2400" i="0">
                <a:sym typeface="Wingdings 2" panose="05020102010507070707" pitchFamily="18" charset="2"/>
              </a:rPr>
            </a:br>
            <a:r>
              <a:rPr lang="de-DE" altLang="de-DE" sz="2400" i="0">
                <a:sym typeface="Wingdings 2" panose="05020102010507070707" pitchFamily="18" charset="2"/>
              </a:rPr>
              <a:t>	</a:t>
            </a:r>
            <a:r>
              <a:rPr lang="de-DE" altLang="de-DE" sz="2000" b="0" i="0">
                <a:sym typeface="Wingdings 2" panose="05020102010507070707" pitchFamily="18" charset="2"/>
              </a:rPr>
              <a:t>Zu den Aufgaben gehören insbesondere:</a:t>
            </a:r>
            <a:br>
              <a:rPr lang="de-DE" altLang="de-DE" sz="2000" b="0" i="0">
                <a:sym typeface="Wingdings 2" panose="05020102010507070707" pitchFamily="18" charset="2"/>
              </a:rPr>
            </a:br>
            <a:r>
              <a:rPr lang="de-DE" altLang="de-DE" sz="2000" b="0" i="0">
                <a:sym typeface="Wingdings 2" panose="05020102010507070707" pitchFamily="18" charset="2"/>
              </a:rPr>
              <a:t>	- Förderung des Regattasportes</a:t>
            </a:r>
            <a:br>
              <a:rPr lang="de-DE" altLang="de-DE" sz="2000" b="0" i="0">
                <a:sym typeface="Wingdings 2" panose="05020102010507070707" pitchFamily="18" charset="2"/>
              </a:rPr>
            </a:br>
            <a:r>
              <a:rPr lang="de-DE" altLang="de-DE" sz="2000" b="0" i="0">
                <a:sym typeface="Wingdings 2" panose="05020102010507070707" pitchFamily="18" charset="2"/>
              </a:rPr>
              <a:t>	- Überwachung der Einhaltung der Vermessungsbestimmungen</a:t>
            </a:r>
            <a:br>
              <a:rPr lang="de-DE" altLang="de-DE" sz="2000" b="0" i="0">
                <a:sym typeface="Wingdings 2" panose="05020102010507070707" pitchFamily="18" charset="2"/>
              </a:rPr>
            </a:br>
            <a:r>
              <a:rPr lang="de-DE" altLang="de-DE" sz="2000" b="0" i="0">
                <a:sym typeface="Wingdings 2" panose="05020102010507070707" pitchFamily="18" charset="2"/>
              </a:rPr>
              <a:t>	- Rechtsprechung in Berufungsfällen.</a:t>
            </a:r>
          </a:p>
        </p:txBody>
      </p:sp>
      <p:sp>
        <p:nvSpPr>
          <p:cNvPr id="22533" name="Fußzeilenplatzhalter 1">
            <a:extLst>
              <a:ext uri="{FF2B5EF4-FFF2-40B4-BE49-F238E27FC236}">
                <a16:creationId xmlns:a16="http://schemas.microsoft.com/office/drawing/2014/main" id="{9DAE2D6B-1C09-31A8-A94F-DC0BA939B656}"/>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oliennummernplatzhalter 3">
            <a:extLst>
              <a:ext uri="{FF2B5EF4-FFF2-40B4-BE49-F238E27FC236}">
                <a16:creationId xmlns:a16="http://schemas.microsoft.com/office/drawing/2014/main" id="{348297FF-506C-0F70-B4D5-7FB09D45249A}"/>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76E4C4DF-94DB-46B8-B374-E0E6A9DEA076}" type="slidenum">
              <a:rPr lang="de-DE" altLang="de-DE" sz="1400"/>
              <a:pPr>
                <a:spcBef>
                  <a:spcPct val="0"/>
                </a:spcBef>
                <a:buFontTx/>
                <a:buNone/>
              </a:pPr>
              <a:t>7</a:t>
            </a:fld>
            <a:endParaRPr lang="de-DE" altLang="de-DE" sz="1400"/>
          </a:p>
        </p:txBody>
      </p:sp>
      <p:sp>
        <p:nvSpPr>
          <p:cNvPr id="24579" name="Text Box 2">
            <a:extLst>
              <a:ext uri="{FF2B5EF4-FFF2-40B4-BE49-F238E27FC236}">
                <a16:creationId xmlns:a16="http://schemas.microsoft.com/office/drawing/2014/main" id="{0F653803-2F4A-7C99-A90B-4EB671EA8FFC}"/>
              </a:ext>
            </a:extLst>
          </p:cNvPr>
          <p:cNvSpPr txBox="1">
            <a:spLocks noChangeArrowheads="1"/>
          </p:cNvSpPr>
          <p:nvPr/>
        </p:nvSpPr>
        <p:spPr bwMode="auto">
          <a:xfrm>
            <a:off x="611188" y="549275"/>
            <a:ext cx="8208962" cy="584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de-DE" sz="2400" i="0">
                <a:sym typeface="Wingdings 2" panose="05020102010507070707" pitchFamily="18" charset="2"/>
              </a:rPr>
              <a:t>  Die Mitglieder von Swiss Sailing</a:t>
            </a:r>
            <a:br>
              <a:rPr lang="de-DE" altLang="de-DE" sz="2400" i="0">
                <a:sym typeface="Wingdings 2" panose="05020102010507070707" pitchFamily="18" charset="2"/>
              </a:rPr>
            </a:br>
            <a:r>
              <a:rPr lang="de-DE" altLang="de-DE" sz="2400" i="0">
                <a:sym typeface="Wingdings 2" panose="05020102010507070707" pitchFamily="18" charset="2"/>
              </a:rPr>
              <a:t>	</a:t>
            </a:r>
            <a:r>
              <a:rPr lang="de-DE" altLang="de-DE" sz="2000" b="0" i="0">
                <a:sym typeface="Wingdings 2" panose="05020102010507070707" pitchFamily="18" charset="2"/>
              </a:rPr>
              <a:t>a) </a:t>
            </a:r>
            <a:r>
              <a:rPr lang="de-DE" altLang="de-DE" sz="2000" i="0">
                <a:sym typeface="Wingdings 2" panose="05020102010507070707" pitchFamily="18" charset="2"/>
              </a:rPr>
              <a:t>Vollmitglieder </a:t>
            </a:r>
            <a:r>
              <a:rPr lang="de-DE" altLang="de-DE" sz="2000" b="0" i="0">
                <a:sym typeface="Wingdings 2" panose="05020102010507070707" pitchFamily="18" charset="2"/>
              </a:rPr>
              <a:t>mit Stimmrecht an der Generalversammlung:</a:t>
            </a:r>
            <a:br>
              <a:rPr lang="de-DE" altLang="de-DE" sz="2000" b="0" i="0">
                <a:sym typeface="Wingdings 2" panose="05020102010507070707" pitchFamily="18" charset="2"/>
              </a:rPr>
            </a:br>
            <a:r>
              <a:rPr lang="de-DE" altLang="de-DE" sz="2000" b="0" i="0">
                <a:sym typeface="Wingdings 2" panose="05020102010507070707" pitchFamily="18" charset="2"/>
              </a:rPr>
              <a:t>		</a:t>
            </a:r>
            <a:r>
              <a:rPr lang="de-DE" altLang="de-DE" sz="2000" i="0">
                <a:sym typeface="Wingdings 2" panose="05020102010507070707" pitchFamily="18" charset="2"/>
              </a:rPr>
              <a:t>- Schweiz. Segelsportvereine, die „Clubs“</a:t>
            </a:r>
            <a:br>
              <a:rPr lang="de-DE" altLang="de-DE" sz="2000" i="0">
                <a:sym typeface="Wingdings 2" panose="05020102010507070707" pitchFamily="18" charset="2"/>
              </a:rPr>
            </a:br>
            <a:r>
              <a:rPr lang="de-DE" altLang="de-DE" sz="2000" i="0">
                <a:sym typeface="Wingdings 2" panose="05020102010507070707" pitchFamily="18" charset="2"/>
              </a:rPr>
              <a:t>		- Anerkannte Klassenvereinigungen</a:t>
            </a:r>
            <a:br>
              <a:rPr lang="de-DE" altLang="de-DE" sz="2000" i="0">
                <a:sym typeface="Wingdings 2" panose="05020102010507070707" pitchFamily="18" charset="2"/>
              </a:rPr>
            </a:br>
            <a:r>
              <a:rPr lang="de-DE" altLang="de-DE" sz="2000" i="0">
                <a:sym typeface="Wingdings 2" panose="05020102010507070707" pitchFamily="18" charset="2"/>
              </a:rPr>
              <a:t>		- Cruising Club der Schweiz, CCS</a:t>
            </a:r>
            <a:br>
              <a:rPr lang="de-DE" altLang="de-DE" sz="2000" i="0">
                <a:sym typeface="Wingdings 2" panose="05020102010507070707" pitchFamily="18" charset="2"/>
              </a:rPr>
            </a:br>
            <a:r>
              <a:rPr lang="de-DE" altLang="de-DE" sz="2000" i="0">
                <a:sym typeface="Wingdings 2" panose="05020102010507070707" pitchFamily="18" charset="2"/>
              </a:rPr>
              <a:t>		- Gesamtschweiz. Segelsport-Vereinigungen</a:t>
            </a:r>
          </a:p>
          <a:p>
            <a:pPr eaLnBrk="1" hangingPunct="1">
              <a:spcBef>
                <a:spcPct val="50000"/>
              </a:spcBef>
              <a:buFontTx/>
              <a:buNone/>
            </a:pPr>
            <a:r>
              <a:rPr lang="de-CH" altLang="de-DE" sz="2000" b="0" i="0">
                <a:sym typeface="Wingdings 2" panose="05020102010507070707" pitchFamily="18" charset="2"/>
              </a:rPr>
              <a:t>	b) Lizenznehmer: Temporäre Mitgliedschaft für Regatten</a:t>
            </a:r>
            <a:br>
              <a:rPr lang="de-CH" altLang="de-DE" sz="2000" b="0" i="0">
                <a:sym typeface="Wingdings 2" panose="05020102010507070707" pitchFamily="18" charset="2"/>
              </a:rPr>
            </a:br>
            <a:r>
              <a:rPr lang="de-CH" altLang="de-DE" sz="2000" b="0" i="0">
                <a:sym typeface="Wingdings 2" panose="05020102010507070707" pitchFamily="18" charset="2"/>
              </a:rPr>
              <a:t>	c) Passivmitglieder: Personen mit Interesse am Segelsport</a:t>
            </a:r>
            <a:br>
              <a:rPr lang="de-CH" altLang="de-DE" sz="2000" b="0" i="0">
                <a:sym typeface="Wingdings 2" panose="05020102010507070707" pitchFamily="18" charset="2"/>
              </a:rPr>
            </a:br>
            <a:r>
              <a:rPr lang="de-CH" altLang="de-DE" sz="2000" b="0" i="0">
                <a:sym typeface="Wingdings 2" panose="05020102010507070707" pitchFamily="18" charset="2"/>
              </a:rPr>
              <a:t>	d) Ehrenmitglieder</a:t>
            </a:r>
            <a:br>
              <a:rPr lang="de-CH" altLang="de-DE" sz="2000" b="0" i="0">
                <a:sym typeface="Wingdings 2" panose="05020102010507070707" pitchFamily="18" charset="2"/>
              </a:rPr>
            </a:br>
            <a:r>
              <a:rPr lang="de-CH" altLang="de-DE" sz="2000" b="0" i="0">
                <a:sym typeface="Wingdings 2" panose="05020102010507070707" pitchFamily="18" charset="2"/>
              </a:rPr>
              <a:t>	e) Angeschlossene Organisationen zur Förderung</a:t>
            </a:r>
            <a:br>
              <a:rPr lang="de-CH" altLang="de-DE" sz="2000" b="0" i="0">
                <a:sym typeface="Wingdings 2" panose="05020102010507070707" pitchFamily="18" charset="2"/>
              </a:rPr>
            </a:br>
            <a:r>
              <a:rPr lang="de-CH" altLang="de-DE" sz="2000" b="0" i="0">
                <a:sym typeface="Wingdings 2" panose="05020102010507070707" pitchFamily="18" charset="2"/>
              </a:rPr>
              <a:t>	    des Segelsportes</a:t>
            </a:r>
          </a:p>
          <a:p>
            <a:pPr eaLnBrk="1" hangingPunct="1">
              <a:spcBef>
                <a:spcPct val="50000"/>
              </a:spcBef>
              <a:buFontTx/>
              <a:buNone/>
            </a:pPr>
            <a:r>
              <a:rPr lang="de-DE" altLang="de-DE" sz="2400" i="0">
                <a:sym typeface="Wingdings 2" panose="05020102010507070707" pitchFamily="18" charset="2"/>
              </a:rPr>
              <a:t>  Organe des Verbandes</a:t>
            </a:r>
            <a:br>
              <a:rPr lang="de-DE" altLang="de-DE" sz="2400" i="0">
                <a:sym typeface="Wingdings 2" panose="05020102010507070707" pitchFamily="18" charset="2"/>
              </a:rPr>
            </a:br>
            <a:r>
              <a:rPr lang="de-DE" altLang="de-DE" sz="2400" i="0">
                <a:sym typeface="Wingdings 2" panose="05020102010507070707" pitchFamily="18" charset="2"/>
              </a:rPr>
              <a:t>	</a:t>
            </a:r>
            <a:r>
              <a:rPr lang="de-DE" altLang="de-DE" sz="2000" b="0" i="0">
                <a:sym typeface="Wingdings 2" panose="05020102010507070707" pitchFamily="18" charset="2"/>
              </a:rPr>
              <a:t>- die Generalversammlung</a:t>
            </a:r>
            <a:br>
              <a:rPr lang="de-DE" altLang="de-DE" sz="2000" b="0" i="0">
                <a:sym typeface="Wingdings 2" panose="05020102010507070707" pitchFamily="18" charset="2"/>
              </a:rPr>
            </a:br>
            <a:r>
              <a:rPr lang="de-DE" altLang="de-DE" sz="2000" b="0" i="0">
                <a:sym typeface="Wingdings 2" panose="05020102010507070707" pitchFamily="18" charset="2"/>
              </a:rPr>
              <a:t>	- der Zentralvorstand (strategische Verbandsführung)</a:t>
            </a:r>
            <a:br>
              <a:rPr lang="de-DE" altLang="de-DE" sz="2000" b="0" i="0">
                <a:sym typeface="Wingdings 2" panose="05020102010507070707" pitchFamily="18" charset="2"/>
              </a:rPr>
            </a:br>
            <a:r>
              <a:rPr lang="de-DE" altLang="de-DE" sz="2000" b="0" i="0">
                <a:sym typeface="Wingdings 2" panose="05020102010507070707" pitchFamily="18" charset="2"/>
              </a:rPr>
              <a:t>	- die Geschäftsleitung (operative Führung und Organisation</a:t>
            </a:r>
            <a:br>
              <a:rPr lang="de-DE" altLang="de-DE" sz="2000" b="0" i="0">
                <a:sym typeface="Wingdings 2" panose="05020102010507070707" pitchFamily="18" charset="2"/>
              </a:rPr>
            </a:br>
            <a:r>
              <a:rPr lang="de-DE" altLang="de-DE" sz="2000" b="0" i="0">
                <a:sym typeface="Wingdings 2" panose="05020102010507070707" pitchFamily="18" charset="2"/>
              </a:rPr>
              <a:t>	</a:t>
            </a:r>
            <a:r>
              <a:rPr lang="de-DE" altLang="de-DE" sz="2000" b="0" i="0">
                <a:sym typeface="Wingdings 3" panose="05040102010807070707" pitchFamily="18" charset="2"/>
              </a:rPr>
              <a:t>  Der Zentralvorstand und die Geschäftsleitung können</a:t>
            </a:r>
            <a:br>
              <a:rPr lang="de-DE" altLang="de-DE" sz="2000" b="0" i="0">
                <a:sym typeface="Wingdings 3" panose="05040102010807070707" pitchFamily="18" charset="2"/>
              </a:rPr>
            </a:br>
            <a:r>
              <a:rPr lang="de-DE" altLang="de-DE" sz="2000" b="0" i="0">
                <a:sym typeface="Wingdings 3" panose="05040102010807070707" pitchFamily="18" charset="2"/>
              </a:rPr>
              <a:t>	      Aufgaben an Kommissionen übertragen</a:t>
            </a:r>
            <a:endParaRPr lang="de-DE" altLang="de-DE" sz="2400" i="0">
              <a:sym typeface="Wingdings 3" panose="05040102010807070707" pitchFamily="18" charset="2"/>
            </a:endParaRPr>
          </a:p>
        </p:txBody>
      </p:sp>
      <p:sp>
        <p:nvSpPr>
          <p:cNvPr id="24580" name="Fußzeilenplatzhalter 1">
            <a:extLst>
              <a:ext uri="{FF2B5EF4-FFF2-40B4-BE49-F238E27FC236}">
                <a16:creationId xmlns:a16="http://schemas.microsoft.com/office/drawing/2014/main" id="{5039B60B-4912-66DF-F754-F175EC353599}"/>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liennummernplatzhalter 3">
            <a:extLst>
              <a:ext uri="{FF2B5EF4-FFF2-40B4-BE49-F238E27FC236}">
                <a16:creationId xmlns:a16="http://schemas.microsoft.com/office/drawing/2014/main" id="{B68105B9-1C48-4512-1CC5-1BBD6A82215D}"/>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ACAC96D1-DBED-4A88-BFB1-826DE9314F28}" type="slidenum">
              <a:rPr lang="de-DE" altLang="de-DE" sz="1400"/>
              <a:pPr>
                <a:spcBef>
                  <a:spcPct val="0"/>
                </a:spcBef>
                <a:buFontTx/>
                <a:buNone/>
              </a:pPr>
              <a:t>8</a:t>
            </a:fld>
            <a:endParaRPr lang="de-DE" altLang="de-DE" sz="1400"/>
          </a:p>
        </p:txBody>
      </p:sp>
      <p:sp>
        <p:nvSpPr>
          <p:cNvPr id="26627" name="Text Box 2">
            <a:extLst>
              <a:ext uri="{FF2B5EF4-FFF2-40B4-BE49-F238E27FC236}">
                <a16:creationId xmlns:a16="http://schemas.microsoft.com/office/drawing/2014/main" id="{74E8D65C-5810-6779-3C26-0EBF7933F6FA}"/>
              </a:ext>
            </a:extLst>
          </p:cNvPr>
          <p:cNvSpPr txBox="1">
            <a:spLocks noChangeArrowheads="1"/>
          </p:cNvSpPr>
          <p:nvPr/>
        </p:nvSpPr>
        <p:spPr bwMode="auto">
          <a:xfrm>
            <a:off x="3059113" y="765175"/>
            <a:ext cx="2881312" cy="73977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de-CH" altLang="de-DE" sz="2000" i="0"/>
              <a:t>Swiss Sailing</a:t>
            </a:r>
            <a:br>
              <a:rPr lang="de-CH" altLang="de-DE" sz="1800" b="0" i="0"/>
            </a:br>
            <a:r>
              <a:rPr lang="de-CH" altLang="de-DE" sz="2000" i="0"/>
              <a:t>Generalversammlung</a:t>
            </a:r>
            <a:endParaRPr lang="de-DE" altLang="de-DE" sz="2000" i="0"/>
          </a:p>
        </p:txBody>
      </p:sp>
      <p:sp>
        <p:nvSpPr>
          <p:cNvPr id="26628" name="Text Box 3">
            <a:extLst>
              <a:ext uri="{FF2B5EF4-FFF2-40B4-BE49-F238E27FC236}">
                <a16:creationId xmlns:a16="http://schemas.microsoft.com/office/drawing/2014/main" id="{A495D1ED-553C-AB47-224F-262EBE406D2F}"/>
              </a:ext>
            </a:extLst>
          </p:cNvPr>
          <p:cNvSpPr txBox="1">
            <a:spLocks noChangeArrowheads="1"/>
          </p:cNvSpPr>
          <p:nvPr/>
        </p:nvSpPr>
        <p:spPr bwMode="auto">
          <a:xfrm>
            <a:off x="3059113" y="1844675"/>
            <a:ext cx="2881312" cy="42545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de-CH" altLang="de-DE" sz="2000" i="0"/>
              <a:t>Zentralvorstand</a:t>
            </a:r>
            <a:endParaRPr lang="de-DE" altLang="de-DE" sz="2000" i="0"/>
          </a:p>
        </p:txBody>
      </p:sp>
      <p:sp>
        <p:nvSpPr>
          <p:cNvPr id="26629" name="Text Box 4">
            <a:extLst>
              <a:ext uri="{FF2B5EF4-FFF2-40B4-BE49-F238E27FC236}">
                <a16:creationId xmlns:a16="http://schemas.microsoft.com/office/drawing/2014/main" id="{4C705B7E-EB20-7774-3A74-14A0DA7C14FD}"/>
              </a:ext>
            </a:extLst>
          </p:cNvPr>
          <p:cNvSpPr txBox="1">
            <a:spLocks noChangeArrowheads="1"/>
          </p:cNvSpPr>
          <p:nvPr/>
        </p:nvSpPr>
        <p:spPr bwMode="auto">
          <a:xfrm>
            <a:off x="3059113" y="2565400"/>
            <a:ext cx="2881312" cy="42545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de-CH" altLang="de-DE" sz="2000" i="0"/>
              <a:t>Geschäftsleitung</a:t>
            </a:r>
            <a:endParaRPr lang="de-DE" altLang="de-DE" sz="2000" i="0"/>
          </a:p>
        </p:txBody>
      </p:sp>
      <p:sp>
        <p:nvSpPr>
          <p:cNvPr id="26630" name="Text Box 5">
            <a:extLst>
              <a:ext uri="{FF2B5EF4-FFF2-40B4-BE49-F238E27FC236}">
                <a16:creationId xmlns:a16="http://schemas.microsoft.com/office/drawing/2014/main" id="{D711CCAE-0AD1-6114-9B76-59D1B1DD1C40}"/>
              </a:ext>
            </a:extLst>
          </p:cNvPr>
          <p:cNvSpPr txBox="1">
            <a:spLocks noChangeArrowheads="1"/>
          </p:cNvSpPr>
          <p:nvPr/>
        </p:nvSpPr>
        <p:spPr bwMode="auto">
          <a:xfrm>
            <a:off x="179388" y="1412875"/>
            <a:ext cx="2413000" cy="1044575"/>
          </a:xfrm>
          <a:prstGeom prst="rect">
            <a:avLst/>
          </a:prstGeom>
          <a:noFill/>
          <a:ln w="381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de-CH" altLang="de-DE" sz="2000" i="0">
                <a:solidFill>
                  <a:schemeClr val="accent2"/>
                </a:solidFill>
              </a:rPr>
              <a:t>Swiss Sailing</a:t>
            </a:r>
            <a:br>
              <a:rPr lang="de-CH" altLang="de-DE" sz="2000" i="0">
                <a:solidFill>
                  <a:schemeClr val="accent2"/>
                </a:solidFill>
              </a:rPr>
            </a:br>
            <a:r>
              <a:rPr lang="de-CH" altLang="de-DE" sz="2000" i="0">
                <a:solidFill>
                  <a:schemeClr val="accent2"/>
                </a:solidFill>
              </a:rPr>
              <a:t> Team AG</a:t>
            </a:r>
            <a:br>
              <a:rPr lang="de-CH" altLang="de-DE" sz="2000" b="0" i="0">
                <a:solidFill>
                  <a:schemeClr val="accent2"/>
                </a:solidFill>
              </a:rPr>
            </a:br>
            <a:r>
              <a:rPr lang="de-CH" altLang="de-DE" sz="2000" b="0" i="0">
                <a:solidFill>
                  <a:schemeClr val="accent2"/>
                </a:solidFill>
              </a:rPr>
              <a:t>Ressort Elitesport</a:t>
            </a:r>
            <a:endParaRPr lang="de-DE" altLang="de-DE" sz="2000" b="0" i="0">
              <a:solidFill>
                <a:schemeClr val="accent2"/>
              </a:solidFill>
            </a:endParaRPr>
          </a:p>
        </p:txBody>
      </p:sp>
      <p:sp>
        <p:nvSpPr>
          <p:cNvPr id="26631" name="Text Box 9">
            <a:extLst>
              <a:ext uri="{FF2B5EF4-FFF2-40B4-BE49-F238E27FC236}">
                <a16:creationId xmlns:a16="http://schemas.microsoft.com/office/drawing/2014/main" id="{1CB84A3A-772C-092D-A828-A69454CA736A}"/>
              </a:ext>
            </a:extLst>
          </p:cNvPr>
          <p:cNvSpPr txBox="1">
            <a:spLocks noChangeArrowheads="1"/>
          </p:cNvSpPr>
          <p:nvPr/>
        </p:nvSpPr>
        <p:spPr bwMode="auto">
          <a:xfrm>
            <a:off x="323850" y="4221163"/>
            <a:ext cx="2447925" cy="42545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de-CH" altLang="de-DE" sz="2000" i="0">
                <a:solidFill>
                  <a:srgbClr val="FF0000"/>
                </a:solidFill>
              </a:rPr>
              <a:t>Ressort Regatta</a:t>
            </a:r>
            <a:endParaRPr lang="de-DE" altLang="de-DE" sz="2000" i="0">
              <a:solidFill>
                <a:srgbClr val="FF0000"/>
              </a:solidFill>
            </a:endParaRPr>
          </a:p>
        </p:txBody>
      </p:sp>
      <p:sp>
        <p:nvSpPr>
          <p:cNvPr id="26632" name="Text Box 10">
            <a:extLst>
              <a:ext uri="{FF2B5EF4-FFF2-40B4-BE49-F238E27FC236}">
                <a16:creationId xmlns:a16="http://schemas.microsoft.com/office/drawing/2014/main" id="{958E55A6-1C0D-24BC-2BE3-D476438C4805}"/>
              </a:ext>
            </a:extLst>
          </p:cNvPr>
          <p:cNvSpPr txBox="1">
            <a:spLocks noChangeArrowheads="1"/>
          </p:cNvSpPr>
          <p:nvPr/>
        </p:nvSpPr>
        <p:spPr bwMode="auto">
          <a:xfrm>
            <a:off x="3203575" y="4221163"/>
            <a:ext cx="2590800" cy="42545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de-CH" altLang="de-DE" sz="2000" b="0" i="0"/>
              <a:t>Ressort Segelsport</a:t>
            </a:r>
            <a:endParaRPr lang="de-DE" altLang="de-DE" sz="2000" b="0" i="0"/>
          </a:p>
        </p:txBody>
      </p:sp>
      <p:sp>
        <p:nvSpPr>
          <p:cNvPr id="26633" name="Text Box 12">
            <a:extLst>
              <a:ext uri="{FF2B5EF4-FFF2-40B4-BE49-F238E27FC236}">
                <a16:creationId xmlns:a16="http://schemas.microsoft.com/office/drawing/2014/main" id="{24A8E912-2E4C-F111-5395-226A29E4DD57}"/>
              </a:ext>
            </a:extLst>
          </p:cNvPr>
          <p:cNvSpPr txBox="1">
            <a:spLocks noChangeArrowheads="1"/>
          </p:cNvSpPr>
          <p:nvPr/>
        </p:nvSpPr>
        <p:spPr bwMode="auto">
          <a:xfrm>
            <a:off x="-26988" y="107950"/>
            <a:ext cx="54721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de-DE" sz="2400" i="0">
                <a:sym typeface="Wingdings 2" panose="05020102010507070707" pitchFamily="18" charset="2"/>
              </a:rPr>
              <a:t></a:t>
            </a:r>
            <a:r>
              <a:rPr lang="de-CH" altLang="de-DE" sz="2400" b="0" i="0"/>
              <a:t>  </a:t>
            </a:r>
            <a:r>
              <a:rPr lang="de-CH" altLang="de-DE" sz="2400" i="0"/>
              <a:t>Organigramm Swiss Sailing</a:t>
            </a:r>
            <a:endParaRPr lang="de-DE" altLang="de-DE" sz="2400" i="0"/>
          </a:p>
        </p:txBody>
      </p:sp>
      <p:sp>
        <p:nvSpPr>
          <p:cNvPr id="26634" name="Text Box 15">
            <a:extLst>
              <a:ext uri="{FF2B5EF4-FFF2-40B4-BE49-F238E27FC236}">
                <a16:creationId xmlns:a16="http://schemas.microsoft.com/office/drawing/2014/main" id="{C08C7733-FBDB-3C1A-F0FB-FA5F39B2913B}"/>
              </a:ext>
            </a:extLst>
          </p:cNvPr>
          <p:cNvSpPr txBox="1">
            <a:spLocks noChangeArrowheads="1"/>
          </p:cNvSpPr>
          <p:nvPr/>
        </p:nvSpPr>
        <p:spPr bwMode="auto">
          <a:xfrm>
            <a:off x="6443663" y="2492375"/>
            <a:ext cx="27003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sz="1800" b="0" i="0"/>
              <a:t>- Geschäftsstelle</a:t>
            </a:r>
            <a:br>
              <a:rPr lang="de-CH" altLang="de-DE" sz="1800" b="0" i="0"/>
            </a:br>
            <a:r>
              <a:rPr lang="de-CH" altLang="de-DE" sz="1800" b="0" i="0"/>
              <a:t>- Juristische Komm.</a:t>
            </a:r>
            <a:br>
              <a:rPr lang="de-CH" altLang="de-DE" sz="1800" b="0" i="0"/>
            </a:br>
            <a:r>
              <a:rPr lang="de-CH" altLang="de-DE" sz="1800" b="0" i="0"/>
              <a:t>- Finanzen</a:t>
            </a:r>
            <a:br>
              <a:rPr lang="de-CH" altLang="de-DE" sz="1800" b="0" i="0"/>
            </a:br>
            <a:r>
              <a:rPr lang="de-CH" altLang="de-DE" sz="1800" b="0" i="0"/>
              <a:t>- Kommunikation</a:t>
            </a:r>
            <a:br>
              <a:rPr lang="de-CH" altLang="de-DE" sz="1800" b="0" i="0"/>
            </a:br>
            <a:endParaRPr lang="de-DE" altLang="de-DE" sz="1800" b="0" i="0"/>
          </a:p>
        </p:txBody>
      </p:sp>
      <p:sp>
        <p:nvSpPr>
          <p:cNvPr id="26635" name="Line 19">
            <a:extLst>
              <a:ext uri="{FF2B5EF4-FFF2-40B4-BE49-F238E27FC236}">
                <a16:creationId xmlns:a16="http://schemas.microsoft.com/office/drawing/2014/main" id="{4A34F761-D00B-20FA-3DD6-6FECB8996BD0}"/>
              </a:ext>
            </a:extLst>
          </p:cNvPr>
          <p:cNvSpPr>
            <a:spLocks noChangeShapeType="1"/>
          </p:cNvSpPr>
          <p:nvPr/>
        </p:nvSpPr>
        <p:spPr bwMode="auto">
          <a:xfrm>
            <a:off x="6443663" y="2565400"/>
            <a:ext cx="0" cy="1079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6" name="Line 20">
            <a:extLst>
              <a:ext uri="{FF2B5EF4-FFF2-40B4-BE49-F238E27FC236}">
                <a16:creationId xmlns:a16="http://schemas.microsoft.com/office/drawing/2014/main" id="{A8DF989C-348F-EADD-0F75-84F01B6CD417}"/>
              </a:ext>
            </a:extLst>
          </p:cNvPr>
          <p:cNvSpPr>
            <a:spLocks noChangeShapeType="1"/>
          </p:cNvSpPr>
          <p:nvPr/>
        </p:nvSpPr>
        <p:spPr bwMode="auto">
          <a:xfrm>
            <a:off x="4500563" y="1484313"/>
            <a:ext cx="0" cy="3603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7" name="Line 21">
            <a:extLst>
              <a:ext uri="{FF2B5EF4-FFF2-40B4-BE49-F238E27FC236}">
                <a16:creationId xmlns:a16="http://schemas.microsoft.com/office/drawing/2014/main" id="{E7798104-B0B2-F929-81E0-3B92E92C22C8}"/>
              </a:ext>
            </a:extLst>
          </p:cNvPr>
          <p:cNvSpPr>
            <a:spLocks noChangeShapeType="1"/>
          </p:cNvSpPr>
          <p:nvPr/>
        </p:nvSpPr>
        <p:spPr bwMode="auto">
          <a:xfrm>
            <a:off x="4500563" y="2276475"/>
            <a:ext cx="0" cy="28892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8" name="Line 23">
            <a:extLst>
              <a:ext uri="{FF2B5EF4-FFF2-40B4-BE49-F238E27FC236}">
                <a16:creationId xmlns:a16="http://schemas.microsoft.com/office/drawing/2014/main" id="{2322EAFD-78C3-26C8-87AB-C0AEE8EDCB19}"/>
              </a:ext>
            </a:extLst>
          </p:cNvPr>
          <p:cNvSpPr>
            <a:spLocks noChangeShapeType="1"/>
          </p:cNvSpPr>
          <p:nvPr/>
        </p:nvSpPr>
        <p:spPr bwMode="auto">
          <a:xfrm flipH="1">
            <a:off x="4451350" y="2982913"/>
            <a:ext cx="11113" cy="12207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9" name="Rectangle 31">
            <a:extLst>
              <a:ext uri="{FF2B5EF4-FFF2-40B4-BE49-F238E27FC236}">
                <a16:creationId xmlns:a16="http://schemas.microsoft.com/office/drawing/2014/main" id="{90017212-618D-B03E-662F-3C1C6639B3B8}"/>
              </a:ext>
            </a:extLst>
          </p:cNvPr>
          <p:cNvSpPr>
            <a:spLocks noChangeArrowheads="1"/>
          </p:cNvSpPr>
          <p:nvPr/>
        </p:nvSpPr>
        <p:spPr bwMode="auto">
          <a:xfrm>
            <a:off x="6227763" y="4221163"/>
            <a:ext cx="2520950" cy="42545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de-CH" altLang="de-DE" sz="2000" b="0" i="0"/>
              <a:t>Ressort Jugend</a:t>
            </a:r>
            <a:endParaRPr lang="de-DE" altLang="de-DE" sz="2000" b="0" i="0"/>
          </a:p>
        </p:txBody>
      </p:sp>
      <p:sp>
        <p:nvSpPr>
          <p:cNvPr id="26640" name="Text Box 33">
            <a:extLst>
              <a:ext uri="{FF2B5EF4-FFF2-40B4-BE49-F238E27FC236}">
                <a16:creationId xmlns:a16="http://schemas.microsoft.com/office/drawing/2014/main" id="{9BE345BD-BB1A-FBA4-8D6D-39FC698353F4}"/>
              </a:ext>
            </a:extLst>
          </p:cNvPr>
          <p:cNvSpPr txBox="1">
            <a:spLocks noChangeArrowheads="1"/>
          </p:cNvSpPr>
          <p:nvPr/>
        </p:nvSpPr>
        <p:spPr bwMode="auto">
          <a:xfrm>
            <a:off x="3563938" y="4724400"/>
            <a:ext cx="2303462"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sz="1800" b="0" i="0"/>
              <a:t>- Fahrtensegeln</a:t>
            </a:r>
            <a:br>
              <a:rPr lang="de-CH" altLang="de-DE" sz="1800" b="0" i="0"/>
            </a:br>
            <a:br>
              <a:rPr lang="de-CH" altLang="de-DE" sz="800" b="0" i="0"/>
            </a:br>
            <a:r>
              <a:rPr lang="de-CH" altLang="de-DE" sz="1800" b="0" i="0"/>
              <a:t>- Boatsharing</a:t>
            </a:r>
            <a:br>
              <a:rPr lang="de-CH" altLang="de-DE" sz="1800" b="0" i="0"/>
            </a:br>
            <a:br>
              <a:rPr lang="de-CH" altLang="de-DE" sz="800" b="0" i="0"/>
            </a:br>
            <a:r>
              <a:rPr lang="de-CH" altLang="de-DE" sz="1800" b="0" i="0"/>
              <a:t>- Segeln lernen</a:t>
            </a:r>
            <a:endParaRPr lang="de-DE" altLang="de-DE" sz="1800" b="0" i="0"/>
          </a:p>
        </p:txBody>
      </p:sp>
      <p:sp>
        <p:nvSpPr>
          <p:cNvPr id="26641" name="Text Box 34">
            <a:extLst>
              <a:ext uri="{FF2B5EF4-FFF2-40B4-BE49-F238E27FC236}">
                <a16:creationId xmlns:a16="http://schemas.microsoft.com/office/drawing/2014/main" id="{F5C7B346-66E2-FC00-5ECE-46CA40E10050}"/>
              </a:ext>
            </a:extLst>
          </p:cNvPr>
          <p:cNvSpPr txBox="1">
            <a:spLocks noChangeArrowheads="1"/>
          </p:cNvSpPr>
          <p:nvPr/>
        </p:nvSpPr>
        <p:spPr bwMode="auto">
          <a:xfrm>
            <a:off x="323850" y="4724400"/>
            <a:ext cx="2627313"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sz="1700" i="0">
                <a:solidFill>
                  <a:srgbClr val="FF0000"/>
                </a:solidFill>
              </a:rPr>
              <a:t>- Komm. Offizielle</a:t>
            </a:r>
            <a:br>
              <a:rPr lang="de-CH" altLang="de-DE" sz="1700" i="0">
                <a:solidFill>
                  <a:srgbClr val="FF0000"/>
                </a:solidFill>
              </a:rPr>
            </a:br>
            <a:r>
              <a:rPr lang="de-CH" altLang="de-DE" sz="1700" i="0">
                <a:solidFill>
                  <a:srgbClr val="FF0000"/>
                </a:solidFill>
              </a:rPr>
              <a:t>- Komm. Reglemente</a:t>
            </a:r>
            <a:br>
              <a:rPr lang="de-CH" altLang="de-DE" sz="1700" i="0">
                <a:solidFill>
                  <a:srgbClr val="FF0000"/>
                </a:solidFill>
              </a:rPr>
            </a:br>
            <a:r>
              <a:rPr lang="de-CH" altLang="de-DE" sz="1700" i="0">
                <a:solidFill>
                  <a:srgbClr val="FF0000"/>
                </a:solidFill>
              </a:rPr>
              <a:t>- Komm. Support</a:t>
            </a:r>
            <a:r>
              <a:rPr lang="de-CH" altLang="de-DE" sz="1700">
                <a:solidFill>
                  <a:srgbClr val="FF0000"/>
                </a:solidFill>
              </a:rPr>
              <a:t> </a:t>
            </a:r>
            <a:br>
              <a:rPr lang="de-CH" altLang="de-DE" sz="1700" i="0">
                <a:solidFill>
                  <a:srgbClr val="FF0000"/>
                </a:solidFill>
              </a:rPr>
            </a:br>
            <a:r>
              <a:rPr lang="de-CH" altLang="de-DE" sz="1700" i="0">
                <a:solidFill>
                  <a:srgbClr val="FF0000"/>
                </a:solidFill>
              </a:rPr>
              <a:t>- Komm. Vermessung</a:t>
            </a:r>
            <a:br>
              <a:rPr lang="de-CH" altLang="de-DE" sz="1700" i="0">
                <a:solidFill>
                  <a:srgbClr val="FF0000"/>
                </a:solidFill>
              </a:rPr>
            </a:br>
            <a:r>
              <a:rPr lang="de-CH" altLang="de-DE" sz="1700" i="0">
                <a:solidFill>
                  <a:srgbClr val="FF0000"/>
                </a:solidFill>
              </a:rPr>
              <a:t>- Komm. Klassen</a:t>
            </a:r>
            <a:endParaRPr lang="de-DE" altLang="de-DE" sz="1700" i="0">
              <a:solidFill>
                <a:srgbClr val="FF0000"/>
              </a:solidFill>
            </a:endParaRPr>
          </a:p>
        </p:txBody>
      </p:sp>
      <p:sp>
        <p:nvSpPr>
          <p:cNvPr id="26642" name="Text Box 35">
            <a:extLst>
              <a:ext uri="{FF2B5EF4-FFF2-40B4-BE49-F238E27FC236}">
                <a16:creationId xmlns:a16="http://schemas.microsoft.com/office/drawing/2014/main" id="{D4097915-D679-D96A-0301-3A6DD1E6F000}"/>
              </a:ext>
            </a:extLst>
          </p:cNvPr>
          <p:cNvSpPr txBox="1">
            <a:spLocks noChangeArrowheads="1"/>
          </p:cNvSpPr>
          <p:nvPr/>
        </p:nvSpPr>
        <p:spPr bwMode="auto">
          <a:xfrm>
            <a:off x="6516688" y="4724400"/>
            <a:ext cx="2087562" cy="14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sz="1800" b="0" i="0"/>
              <a:t>- Komm. Junioren</a:t>
            </a:r>
            <a:br>
              <a:rPr lang="de-CH" altLang="de-DE" sz="1800" b="0" i="0"/>
            </a:br>
            <a:br>
              <a:rPr lang="de-CH" altLang="de-DE" sz="800" b="0" i="0"/>
            </a:br>
            <a:r>
              <a:rPr lang="de-CH" altLang="de-DE" sz="1800" b="0" i="0"/>
              <a:t>-  Komm. J + S</a:t>
            </a:r>
          </a:p>
          <a:p>
            <a:pPr eaLnBrk="1" hangingPunct="1">
              <a:spcBef>
                <a:spcPct val="50000"/>
              </a:spcBef>
              <a:buFontTx/>
              <a:buNone/>
            </a:pPr>
            <a:r>
              <a:rPr lang="de-CH" altLang="de-DE" sz="1800" b="0" i="0"/>
              <a:t>- Projektgruppe</a:t>
            </a:r>
            <a:br>
              <a:rPr lang="de-CH" altLang="de-DE" sz="1800" b="0" i="0"/>
            </a:br>
            <a:r>
              <a:rPr lang="de-CH" altLang="de-DE" sz="1800" b="0" i="0"/>
              <a:t>  Spezialisten</a:t>
            </a:r>
            <a:endParaRPr lang="de-DE" altLang="de-DE" sz="1800" b="0" i="0"/>
          </a:p>
        </p:txBody>
      </p:sp>
      <p:sp>
        <p:nvSpPr>
          <p:cNvPr id="26643" name="Line 37">
            <a:extLst>
              <a:ext uri="{FF2B5EF4-FFF2-40B4-BE49-F238E27FC236}">
                <a16:creationId xmlns:a16="http://schemas.microsoft.com/office/drawing/2014/main" id="{89D0C8DD-80DE-D698-43EC-40C29B9CB849}"/>
              </a:ext>
            </a:extLst>
          </p:cNvPr>
          <p:cNvSpPr>
            <a:spLocks noChangeShapeType="1"/>
          </p:cNvSpPr>
          <p:nvPr/>
        </p:nvSpPr>
        <p:spPr bwMode="auto">
          <a:xfrm>
            <a:off x="5508625" y="2997200"/>
            <a:ext cx="719138" cy="12239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4" name="Line 38">
            <a:extLst>
              <a:ext uri="{FF2B5EF4-FFF2-40B4-BE49-F238E27FC236}">
                <a16:creationId xmlns:a16="http://schemas.microsoft.com/office/drawing/2014/main" id="{BEE67273-B989-D39A-F4B1-4283D14EC73A}"/>
              </a:ext>
            </a:extLst>
          </p:cNvPr>
          <p:cNvSpPr>
            <a:spLocks noChangeShapeType="1"/>
          </p:cNvSpPr>
          <p:nvPr/>
        </p:nvSpPr>
        <p:spPr bwMode="auto">
          <a:xfrm flipH="1">
            <a:off x="2771775" y="2997200"/>
            <a:ext cx="720725" cy="12239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5" name="Line 39">
            <a:extLst>
              <a:ext uri="{FF2B5EF4-FFF2-40B4-BE49-F238E27FC236}">
                <a16:creationId xmlns:a16="http://schemas.microsoft.com/office/drawing/2014/main" id="{E249F267-7975-F284-F739-B71E75203CE1}"/>
              </a:ext>
            </a:extLst>
          </p:cNvPr>
          <p:cNvSpPr>
            <a:spLocks noChangeShapeType="1"/>
          </p:cNvSpPr>
          <p:nvPr/>
        </p:nvSpPr>
        <p:spPr bwMode="auto">
          <a:xfrm>
            <a:off x="4470400" y="3200400"/>
            <a:ext cx="1973263" cy="1270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6646" name="Fußzeilenplatzhalter 1">
            <a:extLst>
              <a:ext uri="{FF2B5EF4-FFF2-40B4-BE49-F238E27FC236}">
                <a16:creationId xmlns:a16="http://schemas.microsoft.com/office/drawing/2014/main" id="{90EC3AFC-4F2C-24E9-5003-445F673BFB9F}"/>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liennummernplatzhalter 5">
            <a:extLst>
              <a:ext uri="{FF2B5EF4-FFF2-40B4-BE49-F238E27FC236}">
                <a16:creationId xmlns:a16="http://schemas.microsoft.com/office/drawing/2014/main" id="{6112DC52-4BD3-4601-1D30-8E797E9E609D}"/>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D3917F43-E4A3-4860-868F-7D0B4C876623}" type="slidenum">
              <a:rPr lang="de-DE" altLang="de-DE" sz="1400"/>
              <a:pPr>
                <a:spcBef>
                  <a:spcPct val="0"/>
                </a:spcBef>
                <a:buFontTx/>
                <a:buNone/>
              </a:pPr>
              <a:t>9</a:t>
            </a:fld>
            <a:endParaRPr lang="de-DE" altLang="de-DE" sz="1400"/>
          </a:p>
        </p:txBody>
      </p:sp>
      <p:sp>
        <p:nvSpPr>
          <p:cNvPr id="28675" name="Rectangle 2">
            <a:extLst>
              <a:ext uri="{FF2B5EF4-FFF2-40B4-BE49-F238E27FC236}">
                <a16:creationId xmlns:a16="http://schemas.microsoft.com/office/drawing/2014/main" id="{9E4F9ED3-CDF7-49EF-090E-2F79CA69C598}"/>
              </a:ext>
            </a:extLst>
          </p:cNvPr>
          <p:cNvSpPr>
            <a:spLocks noChangeArrowheads="1"/>
          </p:cNvSpPr>
          <p:nvPr/>
        </p:nvSpPr>
        <p:spPr bwMode="auto">
          <a:xfrm>
            <a:off x="1187450" y="5516563"/>
            <a:ext cx="6337300" cy="865187"/>
          </a:xfrm>
          <a:prstGeom prst="rect">
            <a:avLst/>
          </a:prstGeom>
          <a:solidFill>
            <a:srgbClr val="FFFF00"/>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FFFF00"/>
            </a:extrusionClr>
            <a:contourClr>
              <a:srgbClr val="FFFF00"/>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de-CH" altLang="de-DE" sz="800" i="0" u="sng">
              <a:solidFill>
                <a:srgbClr val="0033CC"/>
              </a:solidFill>
            </a:endParaRPr>
          </a:p>
          <a:p>
            <a:pPr algn="ctr" eaLnBrk="1" hangingPunct="1">
              <a:spcBef>
                <a:spcPct val="0"/>
              </a:spcBef>
              <a:buFontTx/>
              <a:buNone/>
            </a:pPr>
            <a:r>
              <a:rPr lang="de-CH" altLang="de-DE" sz="2000" i="0"/>
              <a:t>Kurs I - Wettfahrtegeln</a:t>
            </a:r>
          </a:p>
          <a:p>
            <a:pPr algn="ctr" eaLnBrk="1" hangingPunct="1">
              <a:spcBef>
                <a:spcPct val="0"/>
              </a:spcBef>
              <a:buFontTx/>
              <a:buNone/>
            </a:pPr>
            <a:r>
              <a:rPr lang="de-CH" altLang="de-DE" sz="1200" i="0"/>
              <a:t>Grundkurs für Regattasegler und angehende Offizielle</a:t>
            </a:r>
          </a:p>
          <a:p>
            <a:pPr algn="ctr" eaLnBrk="1" hangingPunct="1">
              <a:spcBef>
                <a:spcPct val="0"/>
              </a:spcBef>
              <a:buFontTx/>
              <a:buNone/>
            </a:pPr>
            <a:r>
              <a:rPr lang="de-CH" altLang="de-DE" sz="1000" i="0"/>
              <a:t>Dauer 1 Tag oder 2 </a:t>
            </a:r>
            <a:r>
              <a:rPr lang="de-CH" altLang="de-DE" sz="1000" i="0">
                <a:cs typeface="Arial" panose="020B0604020202020204" pitchFamily="34" charset="0"/>
              </a:rPr>
              <a:t>Abende</a:t>
            </a:r>
          </a:p>
          <a:p>
            <a:pPr algn="ctr" eaLnBrk="1" hangingPunct="1">
              <a:spcBef>
                <a:spcPct val="0"/>
              </a:spcBef>
              <a:buFontTx/>
              <a:buNone/>
            </a:pPr>
            <a:r>
              <a:rPr lang="de-CH" altLang="de-DE" sz="500" b="0" i="0"/>
              <a:t>  </a:t>
            </a:r>
          </a:p>
          <a:p>
            <a:pPr algn="ctr" eaLnBrk="1" hangingPunct="1">
              <a:spcBef>
                <a:spcPct val="0"/>
              </a:spcBef>
              <a:buFontTx/>
              <a:buNone/>
            </a:pPr>
            <a:endParaRPr lang="de-DE" altLang="de-DE" sz="1200" b="0" i="0"/>
          </a:p>
        </p:txBody>
      </p:sp>
      <p:sp>
        <p:nvSpPr>
          <p:cNvPr id="28676" name="Rectangle 3">
            <a:extLst>
              <a:ext uri="{FF2B5EF4-FFF2-40B4-BE49-F238E27FC236}">
                <a16:creationId xmlns:a16="http://schemas.microsoft.com/office/drawing/2014/main" id="{F0AB7799-26FB-3663-38BD-D1242A380A4F}"/>
              </a:ext>
            </a:extLst>
          </p:cNvPr>
          <p:cNvSpPr>
            <a:spLocks noChangeArrowheads="1"/>
          </p:cNvSpPr>
          <p:nvPr/>
        </p:nvSpPr>
        <p:spPr bwMode="auto">
          <a:xfrm>
            <a:off x="468313" y="2181225"/>
            <a:ext cx="1657350" cy="1392238"/>
          </a:xfrm>
          <a:prstGeom prst="rect">
            <a:avLst/>
          </a:prstGeom>
          <a:solidFill>
            <a:srgbClr val="66FF33"/>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66FF33"/>
            </a:extrusionClr>
            <a:contourClr>
              <a:srgbClr val="66FF33"/>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de-CH" altLang="de-DE" sz="1400" i="0"/>
              <a:t>Kurs III-NJ</a:t>
            </a:r>
            <a:br>
              <a:rPr lang="de-CH" altLang="de-DE" sz="1200" i="0"/>
            </a:br>
            <a:r>
              <a:rPr lang="de-CH" altLang="de-DE" sz="1200" i="0"/>
              <a:t>Schiedsgerichte</a:t>
            </a:r>
            <a:endParaRPr lang="de-CH" altLang="de-DE" sz="800" i="0"/>
          </a:p>
          <a:p>
            <a:pPr algn="ctr" eaLnBrk="1" hangingPunct="1">
              <a:spcBef>
                <a:spcPct val="0"/>
              </a:spcBef>
              <a:buFontTx/>
              <a:buNone/>
            </a:pPr>
            <a:endParaRPr lang="de-CH" altLang="de-DE" sz="600" i="0"/>
          </a:p>
          <a:p>
            <a:pPr algn="ctr" eaLnBrk="1" hangingPunct="1">
              <a:spcBef>
                <a:spcPct val="0"/>
              </a:spcBef>
              <a:buFontTx/>
              <a:buNone/>
            </a:pPr>
            <a:r>
              <a:rPr lang="de-CH" altLang="de-DE" sz="1000" b="0" i="0"/>
              <a:t>Ausbildung zum </a:t>
            </a:r>
          </a:p>
          <a:p>
            <a:pPr algn="ctr" eaLnBrk="1" hangingPunct="1">
              <a:spcBef>
                <a:spcPct val="0"/>
              </a:spcBef>
              <a:buFontTx/>
              <a:buNone/>
            </a:pPr>
            <a:r>
              <a:rPr lang="de-CH" altLang="de-DE" sz="1000" b="0" i="0"/>
              <a:t>Nationalen Schiedsrichter</a:t>
            </a:r>
          </a:p>
          <a:p>
            <a:pPr algn="ctr" eaLnBrk="1" hangingPunct="1">
              <a:spcBef>
                <a:spcPct val="0"/>
              </a:spcBef>
              <a:buFontTx/>
              <a:buNone/>
            </a:pPr>
            <a:endParaRPr lang="de-CH" altLang="de-DE" sz="400" i="0"/>
          </a:p>
          <a:p>
            <a:pPr algn="ctr" eaLnBrk="1" hangingPunct="1">
              <a:spcBef>
                <a:spcPct val="0"/>
              </a:spcBef>
              <a:buFontTx/>
              <a:buNone/>
            </a:pPr>
            <a:r>
              <a:rPr lang="de-CH" altLang="de-DE" sz="900" i="0"/>
              <a:t>Dauer 1 Tag</a:t>
            </a:r>
          </a:p>
          <a:p>
            <a:pPr algn="ctr" eaLnBrk="1" hangingPunct="1">
              <a:spcBef>
                <a:spcPct val="0"/>
              </a:spcBef>
              <a:buFontTx/>
              <a:buNone/>
            </a:pPr>
            <a:r>
              <a:rPr lang="de-CH" altLang="de-DE" sz="900" i="0"/>
              <a:t>Anforderung Kurs II</a:t>
            </a:r>
            <a:br>
              <a:rPr lang="de-CH" altLang="de-DE" sz="900" i="0"/>
            </a:br>
            <a:r>
              <a:rPr lang="de-CH" altLang="de-DE" sz="900" i="0"/>
              <a:t>und Aktivitäts-Nachweis</a:t>
            </a:r>
          </a:p>
          <a:p>
            <a:pPr algn="ctr" eaLnBrk="1" hangingPunct="1">
              <a:spcBef>
                <a:spcPct val="0"/>
              </a:spcBef>
              <a:buFontTx/>
              <a:buNone/>
            </a:pPr>
            <a:endParaRPr lang="de-DE" altLang="de-DE" sz="800" b="0" i="0"/>
          </a:p>
        </p:txBody>
      </p:sp>
      <p:sp>
        <p:nvSpPr>
          <p:cNvPr id="28677" name="Rectangle 4">
            <a:extLst>
              <a:ext uri="{FF2B5EF4-FFF2-40B4-BE49-F238E27FC236}">
                <a16:creationId xmlns:a16="http://schemas.microsoft.com/office/drawing/2014/main" id="{29F070C5-2300-48A1-5C5B-0A658A5478C9}"/>
              </a:ext>
            </a:extLst>
          </p:cNvPr>
          <p:cNvSpPr>
            <a:spLocks noChangeArrowheads="1"/>
          </p:cNvSpPr>
          <p:nvPr/>
        </p:nvSpPr>
        <p:spPr bwMode="auto">
          <a:xfrm>
            <a:off x="1187450" y="4081463"/>
            <a:ext cx="6337300" cy="1003300"/>
          </a:xfrm>
          <a:prstGeom prst="rect">
            <a:avLst/>
          </a:prstGeom>
          <a:solidFill>
            <a:srgbClr val="66FFFF"/>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66FFFF"/>
            </a:extrusionClr>
            <a:contourClr>
              <a:srgbClr val="66FFFF"/>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de-CH" altLang="de-DE" sz="1000" i="0">
              <a:solidFill>
                <a:srgbClr val="0033CC"/>
              </a:solidFill>
            </a:endParaRPr>
          </a:p>
          <a:p>
            <a:pPr algn="ctr" eaLnBrk="1" hangingPunct="1">
              <a:spcBef>
                <a:spcPct val="0"/>
              </a:spcBef>
              <a:buFontTx/>
              <a:buNone/>
            </a:pPr>
            <a:r>
              <a:rPr lang="de-CH" altLang="de-DE" sz="2000" i="0"/>
              <a:t>Kurs II - Basiskurs Offizielle</a:t>
            </a:r>
            <a:r>
              <a:rPr lang="de-CH" altLang="de-DE" sz="1800" i="0" u="sng"/>
              <a:t> </a:t>
            </a:r>
          </a:p>
          <a:p>
            <a:pPr algn="ctr" eaLnBrk="1" hangingPunct="1">
              <a:spcBef>
                <a:spcPct val="0"/>
              </a:spcBef>
              <a:buFontTx/>
              <a:buNone/>
            </a:pPr>
            <a:r>
              <a:rPr lang="de-CH" altLang="de-DE" sz="1200" i="0"/>
              <a:t>Grundlagen der Durchführung einer Regatta für angehende Offizielle</a:t>
            </a:r>
          </a:p>
          <a:p>
            <a:pPr algn="ctr" eaLnBrk="1" hangingPunct="1">
              <a:spcBef>
                <a:spcPct val="0"/>
              </a:spcBef>
              <a:buFontTx/>
              <a:buNone/>
            </a:pPr>
            <a:r>
              <a:rPr lang="de-CH" altLang="de-DE" sz="1000" i="0"/>
              <a:t>Dauer 1 Tag    </a:t>
            </a:r>
            <a:endParaRPr lang="de-CH" altLang="de-DE" sz="500" i="0"/>
          </a:p>
          <a:p>
            <a:pPr algn="ctr" eaLnBrk="1" hangingPunct="1">
              <a:spcBef>
                <a:spcPct val="0"/>
              </a:spcBef>
              <a:buFontTx/>
              <a:buNone/>
            </a:pPr>
            <a:r>
              <a:rPr lang="de-CH" altLang="de-DE" sz="500" i="0"/>
              <a:t>  </a:t>
            </a:r>
          </a:p>
          <a:p>
            <a:pPr algn="ctr" eaLnBrk="1" hangingPunct="1">
              <a:spcBef>
                <a:spcPct val="0"/>
              </a:spcBef>
              <a:buFontTx/>
              <a:buNone/>
            </a:pPr>
            <a:r>
              <a:rPr lang="de-CH" altLang="de-DE" sz="1200" i="0"/>
              <a:t>Anforderung Kurs I - Wettfahrtregeln</a:t>
            </a:r>
          </a:p>
          <a:p>
            <a:pPr algn="ctr" eaLnBrk="1" hangingPunct="1">
              <a:spcBef>
                <a:spcPct val="0"/>
              </a:spcBef>
              <a:buFontTx/>
              <a:buNone/>
            </a:pPr>
            <a:endParaRPr lang="de-CH" altLang="de-DE" sz="900" b="0" i="0">
              <a:solidFill>
                <a:srgbClr val="0033CC"/>
              </a:solidFill>
            </a:endParaRPr>
          </a:p>
          <a:p>
            <a:pPr algn="ctr" eaLnBrk="1" hangingPunct="1">
              <a:spcBef>
                <a:spcPct val="0"/>
              </a:spcBef>
              <a:buFontTx/>
              <a:buNone/>
            </a:pPr>
            <a:endParaRPr lang="de-DE" altLang="de-DE" sz="1000" i="0">
              <a:solidFill>
                <a:srgbClr val="0033CC"/>
              </a:solidFill>
            </a:endParaRPr>
          </a:p>
        </p:txBody>
      </p:sp>
      <p:sp>
        <p:nvSpPr>
          <p:cNvPr id="28678" name="Rectangle 5">
            <a:extLst>
              <a:ext uri="{FF2B5EF4-FFF2-40B4-BE49-F238E27FC236}">
                <a16:creationId xmlns:a16="http://schemas.microsoft.com/office/drawing/2014/main" id="{8198D2D2-ED3B-8090-668E-5A346595F273}"/>
              </a:ext>
            </a:extLst>
          </p:cNvPr>
          <p:cNvSpPr>
            <a:spLocks noChangeArrowheads="1"/>
          </p:cNvSpPr>
          <p:nvPr/>
        </p:nvSpPr>
        <p:spPr bwMode="auto">
          <a:xfrm>
            <a:off x="2627313" y="2187575"/>
            <a:ext cx="1657350" cy="1404938"/>
          </a:xfrm>
          <a:prstGeom prst="rect">
            <a:avLst/>
          </a:prstGeom>
          <a:solidFill>
            <a:srgbClr val="FF66CC"/>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FF66CC"/>
            </a:extrusionClr>
            <a:contourClr>
              <a:srgbClr val="FF66CC"/>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de-CH" altLang="de-DE" sz="1400" i="0"/>
              <a:t>Kurs III-NRO</a:t>
            </a:r>
            <a:br>
              <a:rPr lang="de-CH" altLang="de-DE" sz="1200" i="0"/>
            </a:br>
            <a:r>
              <a:rPr lang="de-CH" altLang="de-DE" sz="1200" i="0"/>
              <a:t>Wettfahrtleitungen</a:t>
            </a:r>
            <a:endParaRPr lang="de-CH" altLang="de-DE" sz="800" i="0"/>
          </a:p>
          <a:p>
            <a:pPr algn="ctr" eaLnBrk="1" hangingPunct="1">
              <a:spcBef>
                <a:spcPct val="0"/>
              </a:spcBef>
              <a:buFontTx/>
              <a:buNone/>
            </a:pPr>
            <a:endParaRPr lang="de-CH" altLang="de-DE" sz="400" i="0"/>
          </a:p>
          <a:p>
            <a:pPr algn="ctr" eaLnBrk="1" hangingPunct="1">
              <a:spcBef>
                <a:spcPct val="0"/>
              </a:spcBef>
              <a:buFontTx/>
              <a:buNone/>
            </a:pPr>
            <a:r>
              <a:rPr lang="de-CH" altLang="de-DE" sz="1000" b="0" i="0"/>
              <a:t>Ausbildung zum </a:t>
            </a:r>
          </a:p>
          <a:p>
            <a:pPr algn="ctr" eaLnBrk="1" hangingPunct="1">
              <a:spcBef>
                <a:spcPct val="0"/>
              </a:spcBef>
              <a:buFontTx/>
              <a:buNone/>
            </a:pPr>
            <a:r>
              <a:rPr lang="de-CH" altLang="de-DE" sz="1000" b="0" i="0"/>
              <a:t>Nationalen Wettfahrtleiter</a:t>
            </a:r>
          </a:p>
          <a:p>
            <a:pPr algn="ctr" eaLnBrk="1" hangingPunct="1">
              <a:spcBef>
                <a:spcPct val="0"/>
              </a:spcBef>
              <a:buFontTx/>
              <a:buNone/>
            </a:pPr>
            <a:endParaRPr lang="de-CH" altLang="de-DE" sz="600" b="0" i="0"/>
          </a:p>
          <a:p>
            <a:pPr algn="ctr" eaLnBrk="1" hangingPunct="1">
              <a:spcBef>
                <a:spcPct val="0"/>
              </a:spcBef>
              <a:buFontTx/>
              <a:buNone/>
            </a:pPr>
            <a:r>
              <a:rPr lang="de-CH" altLang="de-DE" sz="900" i="0"/>
              <a:t>Dauer 1 Tag</a:t>
            </a:r>
          </a:p>
          <a:p>
            <a:pPr algn="ctr" eaLnBrk="1" hangingPunct="1">
              <a:spcBef>
                <a:spcPct val="0"/>
              </a:spcBef>
              <a:buFontTx/>
              <a:buNone/>
            </a:pPr>
            <a:r>
              <a:rPr lang="de-CH" altLang="de-DE" sz="900" i="0"/>
              <a:t>Anforderung Kurs II</a:t>
            </a:r>
            <a:br>
              <a:rPr lang="de-CH" altLang="de-DE" sz="900" i="0"/>
            </a:br>
            <a:r>
              <a:rPr lang="de-CH" altLang="de-DE" sz="900" i="0"/>
              <a:t>und Aktivitäts-Nachweis</a:t>
            </a:r>
          </a:p>
          <a:p>
            <a:pPr algn="ctr" eaLnBrk="1" hangingPunct="1">
              <a:spcBef>
                <a:spcPct val="0"/>
              </a:spcBef>
              <a:buFontTx/>
              <a:buNone/>
            </a:pPr>
            <a:endParaRPr lang="de-CH" altLang="de-DE" sz="800" b="0" i="0"/>
          </a:p>
        </p:txBody>
      </p:sp>
      <p:sp>
        <p:nvSpPr>
          <p:cNvPr id="28679" name="Rectangle 6">
            <a:extLst>
              <a:ext uri="{FF2B5EF4-FFF2-40B4-BE49-F238E27FC236}">
                <a16:creationId xmlns:a16="http://schemas.microsoft.com/office/drawing/2014/main" id="{1F22FCC5-FD33-EC32-429A-6C54E24A1A58}"/>
              </a:ext>
            </a:extLst>
          </p:cNvPr>
          <p:cNvSpPr>
            <a:spLocks noChangeArrowheads="1"/>
          </p:cNvSpPr>
          <p:nvPr/>
        </p:nvSpPr>
        <p:spPr bwMode="auto">
          <a:xfrm>
            <a:off x="4932363" y="2176463"/>
            <a:ext cx="1657350" cy="1397000"/>
          </a:xfrm>
          <a:prstGeom prst="rect">
            <a:avLst/>
          </a:prstGeom>
          <a:solidFill>
            <a:srgbClr val="FFCC66"/>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FFCC66"/>
            </a:extrusionClr>
            <a:contourClr>
              <a:srgbClr val="FFCC66"/>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de-CH" altLang="de-DE" sz="1400" i="0"/>
              <a:t>Kurs III-ND</a:t>
            </a:r>
          </a:p>
          <a:p>
            <a:pPr algn="ctr" eaLnBrk="1" hangingPunct="1">
              <a:spcBef>
                <a:spcPct val="0"/>
              </a:spcBef>
              <a:buFontTx/>
              <a:buNone/>
            </a:pPr>
            <a:r>
              <a:rPr lang="de-CH" altLang="de-DE" sz="1200" i="0"/>
              <a:t>Delegierte</a:t>
            </a:r>
            <a:br>
              <a:rPr lang="de-CH" altLang="de-DE" sz="1200" i="0"/>
            </a:br>
            <a:r>
              <a:rPr lang="de-CH" altLang="de-DE" sz="1200" i="0"/>
              <a:t>Swiss Sailing</a:t>
            </a:r>
          </a:p>
          <a:p>
            <a:pPr algn="ctr" eaLnBrk="1" hangingPunct="1">
              <a:spcBef>
                <a:spcPct val="0"/>
              </a:spcBef>
              <a:buFontTx/>
              <a:buNone/>
            </a:pPr>
            <a:endParaRPr lang="de-CH" altLang="de-DE" sz="800" i="0"/>
          </a:p>
          <a:p>
            <a:pPr algn="ctr" eaLnBrk="1" hangingPunct="1">
              <a:spcBef>
                <a:spcPct val="0"/>
              </a:spcBef>
              <a:buFontTx/>
              <a:buNone/>
            </a:pPr>
            <a:endParaRPr lang="de-CH" altLang="de-DE" sz="600" b="0" i="0"/>
          </a:p>
          <a:p>
            <a:pPr algn="ctr" eaLnBrk="1" hangingPunct="1">
              <a:spcBef>
                <a:spcPct val="0"/>
              </a:spcBef>
              <a:buFontTx/>
              <a:buNone/>
            </a:pPr>
            <a:r>
              <a:rPr lang="de-CH" altLang="de-DE" sz="900" i="0"/>
              <a:t>Dauer </a:t>
            </a:r>
            <a:r>
              <a:rPr lang="de-CH" altLang="de-DE" sz="900" i="0">
                <a:cs typeface="Arial" panose="020B0604020202020204" pitchFamily="34" charset="0"/>
              </a:rPr>
              <a:t>½</a:t>
            </a:r>
            <a:r>
              <a:rPr lang="de-CH" altLang="de-DE" sz="900" i="0"/>
              <a:t> Tag</a:t>
            </a:r>
          </a:p>
          <a:p>
            <a:pPr algn="ctr" eaLnBrk="1" hangingPunct="1">
              <a:spcBef>
                <a:spcPct val="0"/>
              </a:spcBef>
              <a:buFontTx/>
              <a:buNone/>
            </a:pPr>
            <a:r>
              <a:rPr lang="de-CH" altLang="de-DE" sz="900" i="0"/>
              <a:t>Anforderung Kurs II</a:t>
            </a:r>
            <a:br>
              <a:rPr lang="de-CH" altLang="de-DE" sz="900" i="0"/>
            </a:br>
            <a:r>
              <a:rPr lang="de-CH" altLang="de-DE" sz="900" i="0"/>
              <a:t>und Aktivitäts-Nachweis</a:t>
            </a:r>
            <a:endParaRPr lang="de-DE" altLang="de-DE" sz="900" i="0"/>
          </a:p>
        </p:txBody>
      </p:sp>
      <p:sp>
        <p:nvSpPr>
          <p:cNvPr id="28680" name="Line 7">
            <a:extLst>
              <a:ext uri="{FF2B5EF4-FFF2-40B4-BE49-F238E27FC236}">
                <a16:creationId xmlns:a16="http://schemas.microsoft.com/office/drawing/2014/main" id="{8817FBE1-A2D8-D675-4AEF-8FF81FD1E82D}"/>
              </a:ext>
            </a:extLst>
          </p:cNvPr>
          <p:cNvSpPr>
            <a:spLocks noChangeShapeType="1"/>
          </p:cNvSpPr>
          <p:nvPr/>
        </p:nvSpPr>
        <p:spPr bwMode="auto">
          <a:xfrm>
            <a:off x="1331913" y="3789363"/>
            <a:ext cx="669607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1" name="Line 8">
            <a:extLst>
              <a:ext uri="{FF2B5EF4-FFF2-40B4-BE49-F238E27FC236}">
                <a16:creationId xmlns:a16="http://schemas.microsoft.com/office/drawing/2014/main" id="{6D3CB510-41C1-65C6-9469-BA46F8168E24}"/>
              </a:ext>
            </a:extLst>
          </p:cNvPr>
          <p:cNvSpPr>
            <a:spLocks noChangeShapeType="1"/>
          </p:cNvSpPr>
          <p:nvPr/>
        </p:nvSpPr>
        <p:spPr bwMode="auto">
          <a:xfrm flipV="1">
            <a:off x="1331913" y="3573463"/>
            <a:ext cx="0" cy="2159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2" name="Line 9">
            <a:extLst>
              <a:ext uri="{FF2B5EF4-FFF2-40B4-BE49-F238E27FC236}">
                <a16:creationId xmlns:a16="http://schemas.microsoft.com/office/drawing/2014/main" id="{D16FC588-F08C-04C6-B7B3-54308FB9C02B}"/>
              </a:ext>
            </a:extLst>
          </p:cNvPr>
          <p:cNvSpPr>
            <a:spLocks noChangeShapeType="1"/>
          </p:cNvSpPr>
          <p:nvPr/>
        </p:nvSpPr>
        <p:spPr bwMode="auto">
          <a:xfrm flipV="1">
            <a:off x="5867400" y="3573463"/>
            <a:ext cx="0" cy="2159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3" name="Line 10">
            <a:extLst>
              <a:ext uri="{FF2B5EF4-FFF2-40B4-BE49-F238E27FC236}">
                <a16:creationId xmlns:a16="http://schemas.microsoft.com/office/drawing/2014/main" id="{56548F2E-6514-4365-BC8D-CF9B6AB9D49F}"/>
              </a:ext>
            </a:extLst>
          </p:cNvPr>
          <p:cNvSpPr>
            <a:spLocks noChangeShapeType="1"/>
          </p:cNvSpPr>
          <p:nvPr/>
        </p:nvSpPr>
        <p:spPr bwMode="auto">
          <a:xfrm>
            <a:off x="4500563" y="3789363"/>
            <a:ext cx="0" cy="2159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4" name="Line 11">
            <a:extLst>
              <a:ext uri="{FF2B5EF4-FFF2-40B4-BE49-F238E27FC236}">
                <a16:creationId xmlns:a16="http://schemas.microsoft.com/office/drawing/2014/main" id="{F5DC749A-C582-BA79-6263-8D7B0FF87551}"/>
              </a:ext>
            </a:extLst>
          </p:cNvPr>
          <p:cNvSpPr>
            <a:spLocks noChangeShapeType="1"/>
          </p:cNvSpPr>
          <p:nvPr/>
        </p:nvSpPr>
        <p:spPr bwMode="auto">
          <a:xfrm flipV="1">
            <a:off x="3492500" y="3573463"/>
            <a:ext cx="0" cy="2159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5" name="Line 12">
            <a:extLst>
              <a:ext uri="{FF2B5EF4-FFF2-40B4-BE49-F238E27FC236}">
                <a16:creationId xmlns:a16="http://schemas.microsoft.com/office/drawing/2014/main" id="{A09D300A-2631-2213-04F2-B25CD766A42D}"/>
              </a:ext>
            </a:extLst>
          </p:cNvPr>
          <p:cNvSpPr>
            <a:spLocks noChangeShapeType="1"/>
          </p:cNvSpPr>
          <p:nvPr/>
        </p:nvSpPr>
        <p:spPr bwMode="auto">
          <a:xfrm>
            <a:off x="4500563" y="5084763"/>
            <a:ext cx="0" cy="3603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6" name="Line 13">
            <a:extLst>
              <a:ext uri="{FF2B5EF4-FFF2-40B4-BE49-F238E27FC236}">
                <a16:creationId xmlns:a16="http://schemas.microsoft.com/office/drawing/2014/main" id="{71BD6609-99D1-B8AA-20C7-12FE86EBF19D}"/>
              </a:ext>
            </a:extLst>
          </p:cNvPr>
          <p:cNvSpPr>
            <a:spLocks noChangeShapeType="1"/>
          </p:cNvSpPr>
          <p:nvPr/>
        </p:nvSpPr>
        <p:spPr bwMode="auto">
          <a:xfrm flipH="1" flipV="1">
            <a:off x="3563938" y="1916113"/>
            <a:ext cx="3175" cy="2222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7" name="Line 14">
            <a:extLst>
              <a:ext uri="{FF2B5EF4-FFF2-40B4-BE49-F238E27FC236}">
                <a16:creationId xmlns:a16="http://schemas.microsoft.com/office/drawing/2014/main" id="{80570DA6-8053-8BE7-BFBC-75AAB09F9244}"/>
              </a:ext>
            </a:extLst>
          </p:cNvPr>
          <p:cNvSpPr>
            <a:spLocks noChangeShapeType="1"/>
          </p:cNvSpPr>
          <p:nvPr/>
        </p:nvSpPr>
        <p:spPr bwMode="auto">
          <a:xfrm flipV="1">
            <a:off x="1403350" y="1906588"/>
            <a:ext cx="6629400" cy="952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8" name="Rectangle 15">
            <a:extLst>
              <a:ext uri="{FF2B5EF4-FFF2-40B4-BE49-F238E27FC236}">
                <a16:creationId xmlns:a16="http://schemas.microsoft.com/office/drawing/2014/main" id="{06955BAB-3482-6FE1-94DA-85AA318E6B54}"/>
              </a:ext>
            </a:extLst>
          </p:cNvPr>
          <p:cNvSpPr>
            <a:spLocks noChangeArrowheads="1"/>
          </p:cNvSpPr>
          <p:nvPr/>
        </p:nvSpPr>
        <p:spPr bwMode="auto">
          <a:xfrm>
            <a:off x="684213" y="908050"/>
            <a:ext cx="4967287" cy="646113"/>
          </a:xfrm>
          <a:prstGeom prst="rect">
            <a:avLst/>
          </a:prstGeom>
          <a:solidFill>
            <a:srgbClr val="0000FF"/>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0000FF"/>
            </a:extrusionClr>
            <a:contourClr>
              <a:srgbClr val="0000FF"/>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de-CH" altLang="de-DE" sz="800" i="0" u="sng">
              <a:solidFill>
                <a:srgbClr val="0033CC"/>
              </a:solidFill>
            </a:endParaRPr>
          </a:p>
          <a:p>
            <a:pPr algn="ctr" eaLnBrk="1" hangingPunct="1">
              <a:spcBef>
                <a:spcPct val="0"/>
              </a:spcBef>
              <a:buFontTx/>
              <a:buNone/>
            </a:pPr>
            <a:r>
              <a:rPr lang="de-CH" altLang="de-DE" sz="1400" i="0">
                <a:solidFill>
                  <a:schemeClr val="bg1"/>
                </a:solidFill>
              </a:rPr>
              <a:t>Lizenzierung durch Swiss Sailing</a:t>
            </a:r>
          </a:p>
          <a:p>
            <a:pPr algn="ctr" eaLnBrk="1" hangingPunct="1">
              <a:spcBef>
                <a:spcPct val="0"/>
              </a:spcBef>
              <a:buFontTx/>
              <a:buNone/>
            </a:pPr>
            <a:r>
              <a:rPr lang="de-CH" altLang="de-DE" sz="500" b="0" i="0"/>
              <a:t>  </a:t>
            </a:r>
          </a:p>
          <a:p>
            <a:pPr algn="ctr" eaLnBrk="1" hangingPunct="1">
              <a:spcBef>
                <a:spcPct val="0"/>
              </a:spcBef>
              <a:buFontTx/>
              <a:buNone/>
            </a:pPr>
            <a:r>
              <a:rPr lang="de-CH" altLang="de-DE" sz="1000" b="0" i="0">
                <a:solidFill>
                  <a:schemeClr val="bg1"/>
                </a:solidFill>
              </a:rPr>
              <a:t>Auf Vorschlag der Kommission „Offizielle“ zuhanden der Geschäftsleitung</a:t>
            </a:r>
          </a:p>
          <a:p>
            <a:pPr algn="ctr" eaLnBrk="1" hangingPunct="1">
              <a:spcBef>
                <a:spcPct val="0"/>
              </a:spcBef>
              <a:buFontTx/>
              <a:buNone/>
            </a:pPr>
            <a:endParaRPr lang="de-DE" altLang="de-DE" sz="1200" b="0" i="0"/>
          </a:p>
        </p:txBody>
      </p:sp>
      <p:sp>
        <p:nvSpPr>
          <p:cNvPr id="28689" name="Line 16">
            <a:extLst>
              <a:ext uri="{FF2B5EF4-FFF2-40B4-BE49-F238E27FC236}">
                <a16:creationId xmlns:a16="http://schemas.microsoft.com/office/drawing/2014/main" id="{C4FEE8E6-F33D-0BA2-9025-8F781E55A7D8}"/>
              </a:ext>
            </a:extLst>
          </p:cNvPr>
          <p:cNvSpPr>
            <a:spLocks noChangeShapeType="1"/>
          </p:cNvSpPr>
          <p:nvPr/>
        </p:nvSpPr>
        <p:spPr bwMode="auto">
          <a:xfrm flipV="1">
            <a:off x="5867400" y="1916113"/>
            <a:ext cx="0" cy="22383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90" name="Text Box 17">
            <a:extLst>
              <a:ext uri="{FF2B5EF4-FFF2-40B4-BE49-F238E27FC236}">
                <a16:creationId xmlns:a16="http://schemas.microsoft.com/office/drawing/2014/main" id="{DA540512-1D85-F607-C1DE-EF4635B8D832}"/>
              </a:ext>
            </a:extLst>
          </p:cNvPr>
          <p:cNvSpPr txBox="1">
            <a:spLocks noChangeArrowheads="1"/>
          </p:cNvSpPr>
          <p:nvPr/>
        </p:nvSpPr>
        <p:spPr bwMode="auto">
          <a:xfrm>
            <a:off x="395288" y="88900"/>
            <a:ext cx="64087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CH" altLang="de-DE" sz="2400" i="0"/>
              <a:t>Ausbildungs-Konzept für Offizielle</a:t>
            </a:r>
            <a:endParaRPr lang="de-DE" altLang="de-DE" sz="2400" i="0"/>
          </a:p>
        </p:txBody>
      </p:sp>
      <p:sp>
        <p:nvSpPr>
          <p:cNvPr id="28691" name="Line 18">
            <a:extLst>
              <a:ext uri="{FF2B5EF4-FFF2-40B4-BE49-F238E27FC236}">
                <a16:creationId xmlns:a16="http://schemas.microsoft.com/office/drawing/2014/main" id="{712AD970-13BA-7C37-5112-27721F3FEA0A}"/>
              </a:ext>
            </a:extLst>
          </p:cNvPr>
          <p:cNvSpPr>
            <a:spLocks noChangeShapeType="1"/>
          </p:cNvSpPr>
          <p:nvPr/>
        </p:nvSpPr>
        <p:spPr bwMode="auto">
          <a:xfrm flipV="1">
            <a:off x="8027988" y="3573463"/>
            <a:ext cx="0" cy="2159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92" name="AutoShape 19">
            <a:extLst>
              <a:ext uri="{FF2B5EF4-FFF2-40B4-BE49-F238E27FC236}">
                <a16:creationId xmlns:a16="http://schemas.microsoft.com/office/drawing/2014/main" id="{869EE5F8-6454-55F2-94AD-B95E81BA3D64}"/>
              </a:ext>
            </a:extLst>
          </p:cNvPr>
          <p:cNvSpPr>
            <a:spLocks noChangeArrowheads="1"/>
          </p:cNvSpPr>
          <p:nvPr/>
        </p:nvSpPr>
        <p:spPr bwMode="auto">
          <a:xfrm>
            <a:off x="6351588" y="954088"/>
            <a:ext cx="2232025" cy="742950"/>
          </a:xfrm>
          <a:prstGeom prst="cube">
            <a:avLst>
              <a:gd name="adj" fmla="val 9218"/>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CH" altLang="de-DE" sz="1400"/>
          </a:p>
        </p:txBody>
      </p:sp>
      <p:sp>
        <p:nvSpPr>
          <p:cNvPr id="28693" name="Text Box 20">
            <a:extLst>
              <a:ext uri="{FF2B5EF4-FFF2-40B4-BE49-F238E27FC236}">
                <a16:creationId xmlns:a16="http://schemas.microsoft.com/office/drawing/2014/main" id="{C2255787-DE7E-EBEC-F8D8-C51D0B4EE62B}"/>
              </a:ext>
            </a:extLst>
          </p:cNvPr>
          <p:cNvSpPr txBox="1">
            <a:spLocks noChangeArrowheads="1"/>
          </p:cNvSpPr>
          <p:nvPr/>
        </p:nvSpPr>
        <p:spPr bwMode="auto">
          <a:xfrm>
            <a:off x="6300788" y="947738"/>
            <a:ext cx="22320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de-CH" altLang="de-DE" sz="1400" i="0"/>
              <a:t>Kurse IV</a:t>
            </a:r>
            <a:br>
              <a:rPr lang="de-CH" altLang="de-DE" sz="1400" i="0"/>
            </a:br>
            <a:r>
              <a:rPr lang="de-CH" altLang="de-DE" sz="1000" i="0"/>
              <a:t>Fortbildung als Voraussetzung für die Erneuerung der Lizenz</a:t>
            </a:r>
          </a:p>
        </p:txBody>
      </p:sp>
      <p:sp>
        <p:nvSpPr>
          <p:cNvPr id="28694" name="Line 21">
            <a:extLst>
              <a:ext uri="{FF2B5EF4-FFF2-40B4-BE49-F238E27FC236}">
                <a16:creationId xmlns:a16="http://schemas.microsoft.com/office/drawing/2014/main" id="{64CB2C98-39F6-5A7B-556E-38C314424656}"/>
              </a:ext>
            </a:extLst>
          </p:cNvPr>
          <p:cNvSpPr>
            <a:spLocks noChangeShapeType="1"/>
          </p:cNvSpPr>
          <p:nvPr/>
        </p:nvSpPr>
        <p:spPr bwMode="auto">
          <a:xfrm flipV="1">
            <a:off x="5724525" y="1112838"/>
            <a:ext cx="646113" cy="127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95" name="Line 22">
            <a:extLst>
              <a:ext uri="{FF2B5EF4-FFF2-40B4-BE49-F238E27FC236}">
                <a16:creationId xmlns:a16="http://schemas.microsoft.com/office/drawing/2014/main" id="{9D6A8612-D1BD-04E2-F5C6-39ABBB90C5A2}"/>
              </a:ext>
            </a:extLst>
          </p:cNvPr>
          <p:cNvSpPr>
            <a:spLocks noChangeShapeType="1"/>
          </p:cNvSpPr>
          <p:nvPr/>
        </p:nvSpPr>
        <p:spPr bwMode="auto">
          <a:xfrm flipV="1">
            <a:off x="1401763" y="1916113"/>
            <a:ext cx="1587" cy="2301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96" name="Line 23">
            <a:extLst>
              <a:ext uri="{FF2B5EF4-FFF2-40B4-BE49-F238E27FC236}">
                <a16:creationId xmlns:a16="http://schemas.microsoft.com/office/drawing/2014/main" id="{A0B3715E-EB0B-99B8-ACB0-B1C728620D04}"/>
              </a:ext>
            </a:extLst>
          </p:cNvPr>
          <p:cNvSpPr>
            <a:spLocks noChangeShapeType="1"/>
          </p:cNvSpPr>
          <p:nvPr/>
        </p:nvSpPr>
        <p:spPr bwMode="auto">
          <a:xfrm>
            <a:off x="3203575" y="1557338"/>
            <a:ext cx="0" cy="35877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97" name="Rectangle 24">
            <a:extLst>
              <a:ext uri="{FF2B5EF4-FFF2-40B4-BE49-F238E27FC236}">
                <a16:creationId xmlns:a16="http://schemas.microsoft.com/office/drawing/2014/main" id="{D552B65C-DCEB-D339-6347-04A9AE004AD6}"/>
              </a:ext>
            </a:extLst>
          </p:cNvPr>
          <p:cNvSpPr>
            <a:spLocks noChangeArrowheads="1"/>
          </p:cNvSpPr>
          <p:nvPr/>
        </p:nvSpPr>
        <p:spPr bwMode="auto">
          <a:xfrm>
            <a:off x="7092950" y="2178050"/>
            <a:ext cx="1800225" cy="1376363"/>
          </a:xfrm>
          <a:prstGeom prst="rect">
            <a:avLst/>
          </a:prstGeom>
          <a:solidFill>
            <a:srgbClr val="FF7C80"/>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FF7C80"/>
            </a:extrusionClr>
            <a:contourClr>
              <a:srgbClr val="FF7C80"/>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de-CH" altLang="de-DE" sz="1400" i="0"/>
              <a:t>Kurs III-NU</a:t>
            </a:r>
            <a:br>
              <a:rPr lang="de-CH" altLang="de-DE" sz="1400" i="0"/>
            </a:br>
            <a:r>
              <a:rPr lang="de-CH" altLang="de-DE" sz="1200" i="0"/>
              <a:t>Ausbildung zum </a:t>
            </a:r>
          </a:p>
          <a:p>
            <a:pPr algn="ctr" eaLnBrk="1" hangingPunct="1">
              <a:spcBef>
                <a:spcPct val="0"/>
              </a:spcBef>
              <a:buFontTx/>
              <a:buNone/>
            </a:pPr>
            <a:r>
              <a:rPr lang="de-CH" altLang="de-DE" sz="1200" i="0"/>
              <a:t>Umpire</a:t>
            </a:r>
          </a:p>
          <a:p>
            <a:pPr algn="ctr" eaLnBrk="1" hangingPunct="1">
              <a:spcBef>
                <a:spcPct val="0"/>
              </a:spcBef>
              <a:buFontTx/>
              <a:buNone/>
            </a:pPr>
            <a:endParaRPr lang="de-CH" altLang="de-DE" sz="1200" i="0"/>
          </a:p>
          <a:p>
            <a:pPr algn="ctr" eaLnBrk="1" hangingPunct="1">
              <a:spcBef>
                <a:spcPct val="0"/>
              </a:spcBef>
              <a:buFontTx/>
              <a:buNone/>
            </a:pPr>
            <a:endParaRPr lang="de-CH" altLang="de-DE" sz="900" i="0"/>
          </a:p>
          <a:p>
            <a:pPr algn="ctr" eaLnBrk="1" hangingPunct="1">
              <a:spcBef>
                <a:spcPct val="0"/>
              </a:spcBef>
              <a:buFontTx/>
              <a:buNone/>
            </a:pPr>
            <a:r>
              <a:rPr lang="de-CH" altLang="de-DE" sz="900" i="0"/>
              <a:t>Anforderung Kurs II + III-NJ</a:t>
            </a:r>
            <a:br>
              <a:rPr lang="de-CH" altLang="de-DE" sz="900" i="0"/>
            </a:br>
            <a:r>
              <a:rPr lang="de-CH" altLang="de-DE" sz="900" i="0"/>
              <a:t>und Aktivitäts-Nachweis</a:t>
            </a:r>
            <a:endParaRPr lang="de-DE" altLang="de-DE" sz="900" i="0"/>
          </a:p>
        </p:txBody>
      </p:sp>
      <p:sp>
        <p:nvSpPr>
          <p:cNvPr id="28698" name="Line 25">
            <a:extLst>
              <a:ext uri="{FF2B5EF4-FFF2-40B4-BE49-F238E27FC236}">
                <a16:creationId xmlns:a16="http://schemas.microsoft.com/office/drawing/2014/main" id="{561288E0-5D50-1ED9-2D53-6E77C077901B}"/>
              </a:ext>
            </a:extLst>
          </p:cNvPr>
          <p:cNvSpPr>
            <a:spLocks noChangeShapeType="1"/>
          </p:cNvSpPr>
          <p:nvPr/>
        </p:nvSpPr>
        <p:spPr bwMode="auto">
          <a:xfrm flipV="1">
            <a:off x="8026400" y="1916113"/>
            <a:ext cx="1588" cy="2174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99" name="Fußzeilenplatzhalter 1">
            <a:extLst>
              <a:ext uri="{FF2B5EF4-FFF2-40B4-BE49-F238E27FC236}">
                <a16:creationId xmlns:a16="http://schemas.microsoft.com/office/drawing/2014/main" id="{A9A044A4-E260-79EA-1FD0-8537297447D5}"/>
              </a:ext>
            </a:extLst>
          </p:cNvPr>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de-DE" altLang="de-DE" sz="1400"/>
              <a:t>Februar 2013         Kurs III-NRO</a:t>
            </a:r>
          </a:p>
        </p:txBody>
      </p:sp>
    </p:spTree>
  </p:cSld>
  <p:clrMapOvr>
    <a:masterClrMapping/>
  </p:clrMapOvr>
</p:sld>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DE" sz="1400" b="1"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DE" sz="1400" b="1" i="1" u="none" strike="noStrike" cap="none" normalizeH="0" baseline="0" smtClean="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Words>7351</Words>
  <Application>Microsoft Office PowerPoint</Application>
  <PresentationFormat>Bildschirmpräsentation (4:3)</PresentationFormat>
  <Paragraphs>533</Paragraphs>
  <Slides>27</Slides>
  <Notes>24</Notes>
  <HiddenSlides>0</HiddenSlides>
  <MMClips>0</MMClips>
  <ScaleCrop>false</ScaleCrop>
  <HeadingPairs>
    <vt:vector size="4" baseType="variant">
      <vt:variant>
        <vt:lpstr>Design</vt:lpstr>
      </vt:variant>
      <vt:variant>
        <vt:i4>1</vt:i4>
      </vt:variant>
      <vt:variant>
        <vt:lpstr>Folientitel</vt:lpstr>
      </vt:variant>
      <vt:variant>
        <vt:i4>27</vt:i4>
      </vt:variant>
    </vt:vector>
  </HeadingPairs>
  <TitlesOfParts>
    <vt:vector size="28" baseType="lpstr">
      <vt:lpstr>Standarddesign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Gubler</dc:creator>
  <cp:lastModifiedBy>Pulfer Stefan, INI-ON-CC-OCC-OIC</cp:lastModifiedBy>
  <cp:revision>451</cp:revision>
  <cp:lastPrinted>2012-12-02T09:22:19Z</cp:lastPrinted>
  <dcterms:created xsi:type="dcterms:W3CDTF">2008-03-18T14:50:34Z</dcterms:created>
  <dcterms:modified xsi:type="dcterms:W3CDTF">2024-04-03T16:36:05Z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e1fccfb-80ca-4fe1-a574-1516544edb53_Enabled">
    <vt:lpwstr>true</vt:lpwstr>
  </property>
  <property fmtid="{D5CDD505-2E9C-101B-9397-08002B2CF9AE}" pid="3" name="MSIP_Label_2e1fccfb-80ca-4fe1-a574-1516544edb53_SetDate">
    <vt:lpwstr>2023-04-07T13:29:27Z</vt:lpwstr>
  </property>
  <property fmtid="{D5CDD505-2E9C-101B-9397-08002B2CF9AE}" pid="4" name="MSIP_Label_2e1fccfb-80ca-4fe1-a574-1516544edb53_Method">
    <vt:lpwstr>Standard</vt:lpwstr>
  </property>
  <property fmtid="{D5CDD505-2E9C-101B-9397-08002B2CF9AE}" pid="5" name="MSIP_Label_2e1fccfb-80ca-4fe1-a574-1516544edb53_Name">
    <vt:lpwstr>C2 Internal</vt:lpwstr>
  </property>
  <property fmtid="{D5CDD505-2E9C-101B-9397-08002B2CF9AE}" pid="6" name="MSIP_Label_2e1fccfb-80ca-4fe1-a574-1516544edb53_SiteId">
    <vt:lpwstr>364e5b87-c1c7-420d-9bee-c35d19b557a1</vt:lpwstr>
  </property>
  <property fmtid="{D5CDD505-2E9C-101B-9397-08002B2CF9AE}" pid="7" name="MSIP_Label_2e1fccfb-80ca-4fe1-a574-1516544edb53_ActionId">
    <vt:lpwstr>fe761411-0c21-44d0-b85d-6645d84948aa</vt:lpwstr>
  </property>
  <property fmtid="{D5CDD505-2E9C-101B-9397-08002B2CF9AE}" pid="8" name="MSIP_Label_2e1fccfb-80ca-4fe1-a574-1516544edb53_ContentBits">
    <vt:lpwstr>0</vt:lpwstr>
  </property>
  <property fmtid="{D5CDD505-2E9C-101B-9397-08002B2CF9AE}" pid="9" name="Sensitivity">
    <vt:lpwstr>C2 General</vt:lpwstr>
  </property>
</Properties>
</file>